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7" r:id="rId2"/>
    <p:sldId id="310" r:id="rId3"/>
    <p:sldId id="275" r:id="rId4"/>
    <p:sldId id="303" r:id="rId5"/>
    <p:sldId id="317" r:id="rId6"/>
    <p:sldId id="318" r:id="rId7"/>
    <p:sldId id="312" r:id="rId8"/>
    <p:sldId id="278" r:id="rId9"/>
    <p:sldId id="276" r:id="rId10"/>
    <p:sldId id="304" r:id="rId11"/>
    <p:sldId id="282" r:id="rId12"/>
    <p:sldId id="31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49"/>
    <p:restoredTop sz="95913"/>
  </p:normalViewPr>
  <p:slideViewPr>
    <p:cSldViewPr snapToGrid="0" snapToObjects="1">
      <p:cViewPr>
        <p:scale>
          <a:sx n="148" d="100"/>
          <a:sy n="148" d="100"/>
        </p:scale>
        <p:origin x="2368" y="1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186A5A-9FE0-4A57-9046-9D17D78EE10D}"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13A0B197-1DCA-4E7E-B80C-310448AEF222}">
      <dgm:prSet/>
      <dgm:spPr/>
      <dgm:t>
        <a:bodyPr/>
        <a:lstStyle/>
        <a:p>
          <a:r>
            <a:rPr lang="en-US"/>
            <a:t>Paying attention to the interconnectedness between the body and mind</a:t>
          </a:r>
        </a:p>
      </dgm:t>
    </dgm:pt>
    <dgm:pt modelId="{54DDDAC9-CF7C-4B87-941F-C6E352932465}" type="parTrans" cxnId="{A40365B1-3FA7-453D-A905-58C3DFE066D5}">
      <dgm:prSet/>
      <dgm:spPr/>
      <dgm:t>
        <a:bodyPr/>
        <a:lstStyle/>
        <a:p>
          <a:endParaRPr lang="en-US"/>
        </a:p>
      </dgm:t>
    </dgm:pt>
    <dgm:pt modelId="{2F90DD31-74FC-4D41-BA2E-EB515D78CB73}" type="sibTrans" cxnId="{A40365B1-3FA7-453D-A905-58C3DFE066D5}">
      <dgm:prSet/>
      <dgm:spPr/>
      <dgm:t>
        <a:bodyPr/>
        <a:lstStyle/>
        <a:p>
          <a:endParaRPr lang="en-US"/>
        </a:p>
      </dgm:t>
    </dgm:pt>
    <dgm:pt modelId="{827C87CC-B5F9-4776-AB44-392DFB18007C}">
      <dgm:prSet/>
      <dgm:spPr/>
      <dgm:t>
        <a:bodyPr/>
        <a:lstStyle/>
        <a:p>
          <a:r>
            <a:rPr lang="en-US"/>
            <a:t>Increased capacity to be with the uncomfortable</a:t>
          </a:r>
        </a:p>
      </dgm:t>
    </dgm:pt>
    <dgm:pt modelId="{73F6BA6E-F6B0-4FD0-BFD1-BC71D471B00A}" type="parTrans" cxnId="{488D3B57-4E11-4C75-95E2-4C2A5F5ACB9A}">
      <dgm:prSet/>
      <dgm:spPr/>
      <dgm:t>
        <a:bodyPr/>
        <a:lstStyle/>
        <a:p>
          <a:endParaRPr lang="en-US"/>
        </a:p>
      </dgm:t>
    </dgm:pt>
    <dgm:pt modelId="{35D1A39A-8DFA-4CB3-8E68-086F3F473320}" type="sibTrans" cxnId="{488D3B57-4E11-4C75-95E2-4C2A5F5ACB9A}">
      <dgm:prSet/>
      <dgm:spPr/>
      <dgm:t>
        <a:bodyPr/>
        <a:lstStyle/>
        <a:p>
          <a:endParaRPr lang="en-US"/>
        </a:p>
      </dgm:t>
    </dgm:pt>
    <dgm:pt modelId="{B5FB2D1A-4B7B-4C69-8543-CAA306E929CA}">
      <dgm:prSet/>
      <dgm:spPr/>
      <dgm:t>
        <a:bodyPr/>
        <a:lstStyle/>
        <a:p>
          <a:r>
            <a:rPr lang="en-US"/>
            <a:t>Understanding nature of thought and emotions</a:t>
          </a:r>
        </a:p>
      </dgm:t>
    </dgm:pt>
    <dgm:pt modelId="{45BA3821-3DCF-4B33-A9AB-87281BBF15B7}" type="parTrans" cxnId="{C0CD86E1-3697-4064-BC26-E0700DD7CD11}">
      <dgm:prSet/>
      <dgm:spPr/>
      <dgm:t>
        <a:bodyPr/>
        <a:lstStyle/>
        <a:p>
          <a:endParaRPr lang="en-US"/>
        </a:p>
      </dgm:t>
    </dgm:pt>
    <dgm:pt modelId="{AAB77BFB-8307-4C4D-836E-C2DC98383434}" type="sibTrans" cxnId="{C0CD86E1-3697-4064-BC26-E0700DD7CD11}">
      <dgm:prSet/>
      <dgm:spPr/>
      <dgm:t>
        <a:bodyPr/>
        <a:lstStyle/>
        <a:p>
          <a:endParaRPr lang="en-US"/>
        </a:p>
      </dgm:t>
    </dgm:pt>
    <dgm:pt modelId="{BF321C13-3DB5-42E9-98E8-4AD805F6AAE5}">
      <dgm:prSet/>
      <dgm:spPr/>
      <dgm:t>
        <a:bodyPr/>
        <a:lstStyle/>
        <a:p>
          <a:r>
            <a:rPr lang="en-US"/>
            <a:t>Recognizing habit patterns and conditioned behavior</a:t>
          </a:r>
        </a:p>
      </dgm:t>
    </dgm:pt>
    <dgm:pt modelId="{B1805B18-F50F-4315-BD19-2918D34B3DC6}" type="parTrans" cxnId="{8CCB3431-95B3-4B2C-A3D7-2BB5D1D08FCA}">
      <dgm:prSet/>
      <dgm:spPr/>
      <dgm:t>
        <a:bodyPr/>
        <a:lstStyle/>
        <a:p>
          <a:endParaRPr lang="en-US"/>
        </a:p>
      </dgm:t>
    </dgm:pt>
    <dgm:pt modelId="{71C72C9B-95DF-464B-9492-7D31E25629ED}" type="sibTrans" cxnId="{8CCB3431-95B3-4B2C-A3D7-2BB5D1D08FCA}">
      <dgm:prSet/>
      <dgm:spPr/>
      <dgm:t>
        <a:bodyPr/>
        <a:lstStyle/>
        <a:p>
          <a:endParaRPr lang="en-US"/>
        </a:p>
      </dgm:t>
    </dgm:pt>
    <dgm:pt modelId="{858FD079-3330-4AFD-B4CC-E4231864D922}">
      <dgm:prSet/>
      <dgm:spPr/>
      <dgm:t>
        <a:bodyPr/>
        <a:lstStyle/>
        <a:p>
          <a:r>
            <a:rPr lang="en-US"/>
            <a:t>Can bring us back into present moment awareness</a:t>
          </a:r>
        </a:p>
      </dgm:t>
    </dgm:pt>
    <dgm:pt modelId="{727BCC05-73F9-4ED4-AD64-D038D9CED5FE}" type="parTrans" cxnId="{91B333DF-003B-4F83-B146-F3D2C8E0F34F}">
      <dgm:prSet/>
      <dgm:spPr/>
      <dgm:t>
        <a:bodyPr/>
        <a:lstStyle/>
        <a:p>
          <a:endParaRPr lang="en-US"/>
        </a:p>
      </dgm:t>
    </dgm:pt>
    <dgm:pt modelId="{286285AB-58D8-44CE-8EB1-1E23D59CA56F}" type="sibTrans" cxnId="{91B333DF-003B-4F83-B146-F3D2C8E0F34F}">
      <dgm:prSet/>
      <dgm:spPr/>
      <dgm:t>
        <a:bodyPr/>
        <a:lstStyle/>
        <a:p>
          <a:endParaRPr lang="en-US"/>
        </a:p>
      </dgm:t>
    </dgm:pt>
    <dgm:pt modelId="{B2761931-2A25-4203-9602-2E7C308151E5}">
      <dgm:prSet/>
      <dgm:spPr/>
      <dgm:t>
        <a:bodyPr/>
        <a:lstStyle/>
        <a:p>
          <a:r>
            <a:rPr lang="en-US"/>
            <a:t>Can bring us back into the body </a:t>
          </a:r>
        </a:p>
      </dgm:t>
    </dgm:pt>
    <dgm:pt modelId="{2C392116-2131-4FAB-A45E-6904B13FADDD}" type="parTrans" cxnId="{72843EED-C724-421A-9013-5B9C6AAAE33E}">
      <dgm:prSet/>
      <dgm:spPr/>
      <dgm:t>
        <a:bodyPr/>
        <a:lstStyle/>
        <a:p>
          <a:endParaRPr lang="en-US"/>
        </a:p>
      </dgm:t>
    </dgm:pt>
    <dgm:pt modelId="{56BF905A-54E6-466B-AC19-A0FC364A42CF}" type="sibTrans" cxnId="{72843EED-C724-421A-9013-5B9C6AAAE33E}">
      <dgm:prSet/>
      <dgm:spPr/>
      <dgm:t>
        <a:bodyPr/>
        <a:lstStyle/>
        <a:p>
          <a:endParaRPr lang="en-US"/>
        </a:p>
      </dgm:t>
    </dgm:pt>
    <dgm:pt modelId="{1CE14AE6-9410-7B4C-8705-9FE294C8E9C3}" type="pres">
      <dgm:prSet presAssocID="{B4186A5A-9FE0-4A57-9046-9D17D78EE10D}" presName="diagram" presStyleCnt="0">
        <dgm:presLayoutVars>
          <dgm:dir/>
          <dgm:resizeHandles val="exact"/>
        </dgm:presLayoutVars>
      </dgm:prSet>
      <dgm:spPr/>
    </dgm:pt>
    <dgm:pt modelId="{038F46A7-38FD-604D-B4AD-745BA0A41F61}" type="pres">
      <dgm:prSet presAssocID="{13A0B197-1DCA-4E7E-B80C-310448AEF222}" presName="node" presStyleLbl="node1" presStyleIdx="0" presStyleCnt="6">
        <dgm:presLayoutVars>
          <dgm:bulletEnabled val="1"/>
        </dgm:presLayoutVars>
      </dgm:prSet>
      <dgm:spPr/>
    </dgm:pt>
    <dgm:pt modelId="{4B617687-7CE8-0747-A401-36154FE13331}" type="pres">
      <dgm:prSet presAssocID="{2F90DD31-74FC-4D41-BA2E-EB515D78CB73}" presName="sibTrans" presStyleCnt="0"/>
      <dgm:spPr/>
    </dgm:pt>
    <dgm:pt modelId="{43D20B64-F796-D748-B45B-116367E16243}" type="pres">
      <dgm:prSet presAssocID="{827C87CC-B5F9-4776-AB44-392DFB18007C}" presName="node" presStyleLbl="node1" presStyleIdx="1" presStyleCnt="6">
        <dgm:presLayoutVars>
          <dgm:bulletEnabled val="1"/>
        </dgm:presLayoutVars>
      </dgm:prSet>
      <dgm:spPr/>
    </dgm:pt>
    <dgm:pt modelId="{F24F5A59-9842-644F-AC43-A08568DD7975}" type="pres">
      <dgm:prSet presAssocID="{35D1A39A-8DFA-4CB3-8E68-086F3F473320}" presName="sibTrans" presStyleCnt="0"/>
      <dgm:spPr/>
    </dgm:pt>
    <dgm:pt modelId="{65CF9067-8DAC-B34D-8BEB-126E2402DFA1}" type="pres">
      <dgm:prSet presAssocID="{B5FB2D1A-4B7B-4C69-8543-CAA306E929CA}" presName="node" presStyleLbl="node1" presStyleIdx="2" presStyleCnt="6">
        <dgm:presLayoutVars>
          <dgm:bulletEnabled val="1"/>
        </dgm:presLayoutVars>
      </dgm:prSet>
      <dgm:spPr/>
    </dgm:pt>
    <dgm:pt modelId="{E8842EF6-265E-2C4C-A153-D60DA1DF61C2}" type="pres">
      <dgm:prSet presAssocID="{AAB77BFB-8307-4C4D-836E-C2DC98383434}" presName="sibTrans" presStyleCnt="0"/>
      <dgm:spPr/>
    </dgm:pt>
    <dgm:pt modelId="{7F525C1E-C3BA-BB4F-B591-E5F365521DCA}" type="pres">
      <dgm:prSet presAssocID="{BF321C13-3DB5-42E9-98E8-4AD805F6AAE5}" presName="node" presStyleLbl="node1" presStyleIdx="3" presStyleCnt="6">
        <dgm:presLayoutVars>
          <dgm:bulletEnabled val="1"/>
        </dgm:presLayoutVars>
      </dgm:prSet>
      <dgm:spPr/>
    </dgm:pt>
    <dgm:pt modelId="{926F21B6-5BEB-2547-B7DC-0BB45953F886}" type="pres">
      <dgm:prSet presAssocID="{71C72C9B-95DF-464B-9492-7D31E25629ED}" presName="sibTrans" presStyleCnt="0"/>
      <dgm:spPr/>
    </dgm:pt>
    <dgm:pt modelId="{D4C8BA11-74EC-6D4D-BEE1-DDE173E6BF73}" type="pres">
      <dgm:prSet presAssocID="{858FD079-3330-4AFD-B4CC-E4231864D922}" presName="node" presStyleLbl="node1" presStyleIdx="4" presStyleCnt="6">
        <dgm:presLayoutVars>
          <dgm:bulletEnabled val="1"/>
        </dgm:presLayoutVars>
      </dgm:prSet>
      <dgm:spPr/>
    </dgm:pt>
    <dgm:pt modelId="{73DBEACF-2C00-E946-9DA7-9CFE6F62BD29}" type="pres">
      <dgm:prSet presAssocID="{286285AB-58D8-44CE-8EB1-1E23D59CA56F}" presName="sibTrans" presStyleCnt="0"/>
      <dgm:spPr/>
    </dgm:pt>
    <dgm:pt modelId="{CCDC1662-B327-284C-95B0-DB803226ACAC}" type="pres">
      <dgm:prSet presAssocID="{B2761931-2A25-4203-9602-2E7C308151E5}" presName="node" presStyleLbl="node1" presStyleIdx="5" presStyleCnt="6">
        <dgm:presLayoutVars>
          <dgm:bulletEnabled val="1"/>
        </dgm:presLayoutVars>
      </dgm:prSet>
      <dgm:spPr/>
    </dgm:pt>
  </dgm:ptLst>
  <dgm:cxnLst>
    <dgm:cxn modelId="{42B4AD11-0F64-D54F-8413-BC8A0106D545}" type="presOf" srcId="{827C87CC-B5F9-4776-AB44-392DFB18007C}" destId="{43D20B64-F796-D748-B45B-116367E16243}" srcOrd="0" destOrd="0" presId="urn:microsoft.com/office/officeart/2005/8/layout/default"/>
    <dgm:cxn modelId="{47CC3815-C69F-5340-98A0-2A6D6D952D09}" type="presOf" srcId="{BF321C13-3DB5-42E9-98E8-4AD805F6AAE5}" destId="{7F525C1E-C3BA-BB4F-B591-E5F365521DCA}" srcOrd="0" destOrd="0" presId="urn:microsoft.com/office/officeart/2005/8/layout/default"/>
    <dgm:cxn modelId="{3F667717-FFF9-B249-9AB2-CDBEA79D7E5B}" type="presOf" srcId="{13A0B197-1DCA-4E7E-B80C-310448AEF222}" destId="{038F46A7-38FD-604D-B4AD-745BA0A41F61}" srcOrd="0" destOrd="0" presId="urn:microsoft.com/office/officeart/2005/8/layout/default"/>
    <dgm:cxn modelId="{CC120E18-550A-2740-9ECE-0AC7B8139678}" type="presOf" srcId="{B2761931-2A25-4203-9602-2E7C308151E5}" destId="{CCDC1662-B327-284C-95B0-DB803226ACAC}" srcOrd="0" destOrd="0" presId="urn:microsoft.com/office/officeart/2005/8/layout/default"/>
    <dgm:cxn modelId="{8CCB3431-95B3-4B2C-A3D7-2BB5D1D08FCA}" srcId="{B4186A5A-9FE0-4A57-9046-9D17D78EE10D}" destId="{BF321C13-3DB5-42E9-98E8-4AD805F6AAE5}" srcOrd="3" destOrd="0" parTransId="{B1805B18-F50F-4315-BD19-2918D34B3DC6}" sibTransId="{71C72C9B-95DF-464B-9492-7D31E25629ED}"/>
    <dgm:cxn modelId="{488D3B57-4E11-4C75-95E2-4C2A5F5ACB9A}" srcId="{B4186A5A-9FE0-4A57-9046-9D17D78EE10D}" destId="{827C87CC-B5F9-4776-AB44-392DFB18007C}" srcOrd="1" destOrd="0" parTransId="{73F6BA6E-F6B0-4FD0-BFD1-BC71D471B00A}" sibTransId="{35D1A39A-8DFA-4CB3-8E68-086F3F473320}"/>
    <dgm:cxn modelId="{EFF32E9B-13A2-924A-BE66-E1D49A5C4BCC}" type="presOf" srcId="{858FD079-3330-4AFD-B4CC-E4231864D922}" destId="{D4C8BA11-74EC-6D4D-BEE1-DDE173E6BF73}" srcOrd="0" destOrd="0" presId="urn:microsoft.com/office/officeart/2005/8/layout/default"/>
    <dgm:cxn modelId="{1329F6AD-6867-AF41-A632-FB868BBD6C68}" type="presOf" srcId="{B5FB2D1A-4B7B-4C69-8543-CAA306E929CA}" destId="{65CF9067-8DAC-B34D-8BEB-126E2402DFA1}" srcOrd="0" destOrd="0" presId="urn:microsoft.com/office/officeart/2005/8/layout/default"/>
    <dgm:cxn modelId="{A40365B1-3FA7-453D-A905-58C3DFE066D5}" srcId="{B4186A5A-9FE0-4A57-9046-9D17D78EE10D}" destId="{13A0B197-1DCA-4E7E-B80C-310448AEF222}" srcOrd="0" destOrd="0" parTransId="{54DDDAC9-CF7C-4B87-941F-C6E352932465}" sibTransId="{2F90DD31-74FC-4D41-BA2E-EB515D78CB73}"/>
    <dgm:cxn modelId="{91B333DF-003B-4F83-B146-F3D2C8E0F34F}" srcId="{B4186A5A-9FE0-4A57-9046-9D17D78EE10D}" destId="{858FD079-3330-4AFD-B4CC-E4231864D922}" srcOrd="4" destOrd="0" parTransId="{727BCC05-73F9-4ED4-AD64-D038D9CED5FE}" sibTransId="{286285AB-58D8-44CE-8EB1-1E23D59CA56F}"/>
    <dgm:cxn modelId="{C0CD86E1-3697-4064-BC26-E0700DD7CD11}" srcId="{B4186A5A-9FE0-4A57-9046-9D17D78EE10D}" destId="{B5FB2D1A-4B7B-4C69-8543-CAA306E929CA}" srcOrd="2" destOrd="0" parTransId="{45BA3821-3DCF-4B33-A9AB-87281BBF15B7}" sibTransId="{AAB77BFB-8307-4C4D-836E-C2DC98383434}"/>
    <dgm:cxn modelId="{0CE7EEEA-2D4B-964B-8959-8E5294E7AE1A}" type="presOf" srcId="{B4186A5A-9FE0-4A57-9046-9D17D78EE10D}" destId="{1CE14AE6-9410-7B4C-8705-9FE294C8E9C3}" srcOrd="0" destOrd="0" presId="urn:microsoft.com/office/officeart/2005/8/layout/default"/>
    <dgm:cxn modelId="{72843EED-C724-421A-9013-5B9C6AAAE33E}" srcId="{B4186A5A-9FE0-4A57-9046-9D17D78EE10D}" destId="{B2761931-2A25-4203-9602-2E7C308151E5}" srcOrd="5" destOrd="0" parTransId="{2C392116-2131-4FAB-A45E-6904B13FADDD}" sibTransId="{56BF905A-54E6-466B-AC19-A0FC364A42CF}"/>
    <dgm:cxn modelId="{1DD69B07-F474-AF44-9C6E-F4B81B3E93FC}" type="presParOf" srcId="{1CE14AE6-9410-7B4C-8705-9FE294C8E9C3}" destId="{038F46A7-38FD-604D-B4AD-745BA0A41F61}" srcOrd="0" destOrd="0" presId="urn:microsoft.com/office/officeart/2005/8/layout/default"/>
    <dgm:cxn modelId="{A8393E66-BA01-9743-96CD-8C2867261BB1}" type="presParOf" srcId="{1CE14AE6-9410-7B4C-8705-9FE294C8E9C3}" destId="{4B617687-7CE8-0747-A401-36154FE13331}" srcOrd="1" destOrd="0" presId="urn:microsoft.com/office/officeart/2005/8/layout/default"/>
    <dgm:cxn modelId="{52593C5B-55C5-FA47-9517-6B898287CE81}" type="presParOf" srcId="{1CE14AE6-9410-7B4C-8705-9FE294C8E9C3}" destId="{43D20B64-F796-D748-B45B-116367E16243}" srcOrd="2" destOrd="0" presId="urn:microsoft.com/office/officeart/2005/8/layout/default"/>
    <dgm:cxn modelId="{C7404487-21F9-2E48-9767-7C604E50FE38}" type="presParOf" srcId="{1CE14AE6-9410-7B4C-8705-9FE294C8E9C3}" destId="{F24F5A59-9842-644F-AC43-A08568DD7975}" srcOrd="3" destOrd="0" presId="urn:microsoft.com/office/officeart/2005/8/layout/default"/>
    <dgm:cxn modelId="{0B5959B7-440E-064D-BE1D-687E534387B5}" type="presParOf" srcId="{1CE14AE6-9410-7B4C-8705-9FE294C8E9C3}" destId="{65CF9067-8DAC-B34D-8BEB-126E2402DFA1}" srcOrd="4" destOrd="0" presId="urn:microsoft.com/office/officeart/2005/8/layout/default"/>
    <dgm:cxn modelId="{CDA124EE-381D-8746-9A54-C85427678555}" type="presParOf" srcId="{1CE14AE6-9410-7B4C-8705-9FE294C8E9C3}" destId="{E8842EF6-265E-2C4C-A153-D60DA1DF61C2}" srcOrd="5" destOrd="0" presId="urn:microsoft.com/office/officeart/2005/8/layout/default"/>
    <dgm:cxn modelId="{65EA64BD-C1D4-C045-933C-D93D66C1FD5F}" type="presParOf" srcId="{1CE14AE6-9410-7B4C-8705-9FE294C8E9C3}" destId="{7F525C1E-C3BA-BB4F-B591-E5F365521DCA}" srcOrd="6" destOrd="0" presId="urn:microsoft.com/office/officeart/2005/8/layout/default"/>
    <dgm:cxn modelId="{2F6E988B-DC83-FA40-8E63-8C91B0DE60E2}" type="presParOf" srcId="{1CE14AE6-9410-7B4C-8705-9FE294C8E9C3}" destId="{926F21B6-5BEB-2547-B7DC-0BB45953F886}" srcOrd="7" destOrd="0" presId="urn:microsoft.com/office/officeart/2005/8/layout/default"/>
    <dgm:cxn modelId="{1E104E71-EC1C-0947-B5F7-6CDE7886A4F1}" type="presParOf" srcId="{1CE14AE6-9410-7B4C-8705-9FE294C8E9C3}" destId="{D4C8BA11-74EC-6D4D-BEE1-DDE173E6BF73}" srcOrd="8" destOrd="0" presId="urn:microsoft.com/office/officeart/2005/8/layout/default"/>
    <dgm:cxn modelId="{0FB0EA34-54B9-E842-977C-E1EBDC2047DF}" type="presParOf" srcId="{1CE14AE6-9410-7B4C-8705-9FE294C8E9C3}" destId="{73DBEACF-2C00-E946-9DA7-9CFE6F62BD29}" srcOrd="9" destOrd="0" presId="urn:microsoft.com/office/officeart/2005/8/layout/default"/>
    <dgm:cxn modelId="{0F38C504-792B-3143-B5D1-BFBCE61689AC}" type="presParOf" srcId="{1CE14AE6-9410-7B4C-8705-9FE294C8E9C3}" destId="{CCDC1662-B327-284C-95B0-DB803226ACAC}"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7F2E7C-782E-472B-BB66-194A0026964A}"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FAF676BC-1CA8-4E0B-A4CA-F349FE342D0C}">
      <dgm:prSet/>
      <dgm:spPr/>
      <dgm:t>
        <a:bodyPr/>
        <a:lstStyle/>
        <a:p>
          <a:r>
            <a:rPr lang="en-US" dirty="0"/>
            <a:t>Mindfulness helps us notice when we are getting into the trauma vortex so we can do what we need to be safe, or safe enough</a:t>
          </a:r>
        </a:p>
      </dgm:t>
    </dgm:pt>
    <dgm:pt modelId="{52ED90AE-FBF5-43C0-8748-8375C05005BF}" type="parTrans" cxnId="{E557D84D-83FC-45AB-9B17-32C6527CACE0}">
      <dgm:prSet/>
      <dgm:spPr/>
      <dgm:t>
        <a:bodyPr/>
        <a:lstStyle/>
        <a:p>
          <a:endParaRPr lang="en-US"/>
        </a:p>
      </dgm:t>
    </dgm:pt>
    <dgm:pt modelId="{38970549-3822-4CB4-B729-CE0292A7E4EF}" type="sibTrans" cxnId="{E557D84D-83FC-45AB-9B17-32C6527CACE0}">
      <dgm:prSet/>
      <dgm:spPr/>
      <dgm:t>
        <a:bodyPr/>
        <a:lstStyle/>
        <a:p>
          <a:endParaRPr lang="en-US"/>
        </a:p>
      </dgm:t>
    </dgm:pt>
    <dgm:pt modelId="{5B953DAE-B7A1-45C0-BDD9-085D6B7C05EF}">
      <dgm:prSet/>
      <dgm:spPr/>
      <dgm:t>
        <a:bodyPr/>
        <a:lstStyle/>
        <a:p>
          <a:r>
            <a:rPr lang="en-US" dirty="0"/>
            <a:t>Mindfulness develops resources to help bring us back into present moment awareness because when we are triggered we are often stuck in the past</a:t>
          </a:r>
        </a:p>
      </dgm:t>
    </dgm:pt>
    <dgm:pt modelId="{4622DC1A-065E-47DC-896E-2C9733CE45FA}" type="parTrans" cxnId="{57BDCDC8-79B2-4E62-BC3E-8794622FD539}">
      <dgm:prSet/>
      <dgm:spPr/>
      <dgm:t>
        <a:bodyPr/>
        <a:lstStyle/>
        <a:p>
          <a:endParaRPr lang="en-US"/>
        </a:p>
      </dgm:t>
    </dgm:pt>
    <dgm:pt modelId="{052FE492-AFF7-4ED5-9DC5-51116ADA8687}" type="sibTrans" cxnId="{57BDCDC8-79B2-4E62-BC3E-8794622FD539}">
      <dgm:prSet/>
      <dgm:spPr/>
      <dgm:t>
        <a:bodyPr/>
        <a:lstStyle/>
        <a:p>
          <a:endParaRPr lang="en-US"/>
        </a:p>
      </dgm:t>
    </dgm:pt>
    <dgm:pt modelId="{C8BCB3BE-6938-4DE4-89FC-654A5B7BB21E}">
      <dgm:prSet/>
      <dgm:spPr/>
      <dgm:t>
        <a:bodyPr/>
        <a:lstStyle/>
        <a:p>
          <a:r>
            <a:rPr lang="en-US"/>
            <a:t>Mindfulness through meditation and movement helps the body know that it is safe </a:t>
          </a:r>
        </a:p>
      </dgm:t>
    </dgm:pt>
    <dgm:pt modelId="{B21189B0-DE74-4931-B562-FCF3A5F4D57C}" type="parTrans" cxnId="{E4807699-08FA-4BD6-B73D-D990A86A8FAE}">
      <dgm:prSet/>
      <dgm:spPr/>
      <dgm:t>
        <a:bodyPr/>
        <a:lstStyle/>
        <a:p>
          <a:endParaRPr lang="en-US"/>
        </a:p>
      </dgm:t>
    </dgm:pt>
    <dgm:pt modelId="{8F7DE287-CE75-4B00-AD4F-68CF4AA71851}" type="sibTrans" cxnId="{E4807699-08FA-4BD6-B73D-D990A86A8FAE}">
      <dgm:prSet/>
      <dgm:spPr/>
      <dgm:t>
        <a:bodyPr/>
        <a:lstStyle/>
        <a:p>
          <a:endParaRPr lang="en-US"/>
        </a:p>
      </dgm:t>
    </dgm:pt>
    <dgm:pt modelId="{B77278A4-4C99-8A46-90C0-2A9ACAB89674}" type="pres">
      <dgm:prSet presAssocID="{D57F2E7C-782E-472B-BB66-194A0026964A}" presName="linear" presStyleCnt="0">
        <dgm:presLayoutVars>
          <dgm:animLvl val="lvl"/>
          <dgm:resizeHandles val="exact"/>
        </dgm:presLayoutVars>
      </dgm:prSet>
      <dgm:spPr/>
    </dgm:pt>
    <dgm:pt modelId="{8529B547-BF2D-994F-8CB1-92161096C23C}" type="pres">
      <dgm:prSet presAssocID="{FAF676BC-1CA8-4E0B-A4CA-F349FE342D0C}" presName="parentText" presStyleLbl="node1" presStyleIdx="0" presStyleCnt="3">
        <dgm:presLayoutVars>
          <dgm:chMax val="0"/>
          <dgm:bulletEnabled val="1"/>
        </dgm:presLayoutVars>
      </dgm:prSet>
      <dgm:spPr/>
    </dgm:pt>
    <dgm:pt modelId="{37272827-8473-7E48-B530-3328E66984B4}" type="pres">
      <dgm:prSet presAssocID="{38970549-3822-4CB4-B729-CE0292A7E4EF}" presName="spacer" presStyleCnt="0"/>
      <dgm:spPr/>
    </dgm:pt>
    <dgm:pt modelId="{B9F9EED0-A19F-2B44-BB67-BB67722624C1}" type="pres">
      <dgm:prSet presAssocID="{5B953DAE-B7A1-45C0-BDD9-085D6B7C05EF}" presName="parentText" presStyleLbl="node1" presStyleIdx="1" presStyleCnt="3">
        <dgm:presLayoutVars>
          <dgm:chMax val="0"/>
          <dgm:bulletEnabled val="1"/>
        </dgm:presLayoutVars>
      </dgm:prSet>
      <dgm:spPr/>
    </dgm:pt>
    <dgm:pt modelId="{DC4326C9-47B3-9048-BC8C-17E7428BB0B8}" type="pres">
      <dgm:prSet presAssocID="{052FE492-AFF7-4ED5-9DC5-51116ADA8687}" presName="spacer" presStyleCnt="0"/>
      <dgm:spPr/>
    </dgm:pt>
    <dgm:pt modelId="{E3537302-C223-874F-9038-EB9F0686F38A}" type="pres">
      <dgm:prSet presAssocID="{C8BCB3BE-6938-4DE4-89FC-654A5B7BB21E}" presName="parentText" presStyleLbl="node1" presStyleIdx="2" presStyleCnt="3">
        <dgm:presLayoutVars>
          <dgm:chMax val="0"/>
          <dgm:bulletEnabled val="1"/>
        </dgm:presLayoutVars>
      </dgm:prSet>
      <dgm:spPr/>
    </dgm:pt>
  </dgm:ptLst>
  <dgm:cxnLst>
    <dgm:cxn modelId="{F183E70F-E0F3-7D49-B502-BAED414B6B2C}" type="presOf" srcId="{FAF676BC-1CA8-4E0B-A4CA-F349FE342D0C}" destId="{8529B547-BF2D-994F-8CB1-92161096C23C}" srcOrd="0" destOrd="0" presId="urn:microsoft.com/office/officeart/2005/8/layout/vList2"/>
    <dgm:cxn modelId="{06BE4214-D6E6-6143-84FB-ADDA203AA024}" type="presOf" srcId="{5B953DAE-B7A1-45C0-BDD9-085D6B7C05EF}" destId="{B9F9EED0-A19F-2B44-BB67-BB67722624C1}" srcOrd="0" destOrd="0" presId="urn:microsoft.com/office/officeart/2005/8/layout/vList2"/>
    <dgm:cxn modelId="{E557D84D-83FC-45AB-9B17-32C6527CACE0}" srcId="{D57F2E7C-782E-472B-BB66-194A0026964A}" destId="{FAF676BC-1CA8-4E0B-A4CA-F349FE342D0C}" srcOrd="0" destOrd="0" parTransId="{52ED90AE-FBF5-43C0-8748-8375C05005BF}" sibTransId="{38970549-3822-4CB4-B729-CE0292A7E4EF}"/>
    <dgm:cxn modelId="{E4807699-08FA-4BD6-B73D-D990A86A8FAE}" srcId="{D57F2E7C-782E-472B-BB66-194A0026964A}" destId="{C8BCB3BE-6938-4DE4-89FC-654A5B7BB21E}" srcOrd="2" destOrd="0" parTransId="{B21189B0-DE74-4931-B562-FCF3A5F4D57C}" sibTransId="{8F7DE287-CE75-4B00-AD4F-68CF4AA71851}"/>
    <dgm:cxn modelId="{64661BC3-D9E2-9A4C-96FB-D832F4C4CB81}" type="presOf" srcId="{D57F2E7C-782E-472B-BB66-194A0026964A}" destId="{B77278A4-4C99-8A46-90C0-2A9ACAB89674}" srcOrd="0" destOrd="0" presId="urn:microsoft.com/office/officeart/2005/8/layout/vList2"/>
    <dgm:cxn modelId="{57BDCDC8-79B2-4E62-BC3E-8794622FD539}" srcId="{D57F2E7C-782E-472B-BB66-194A0026964A}" destId="{5B953DAE-B7A1-45C0-BDD9-085D6B7C05EF}" srcOrd="1" destOrd="0" parTransId="{4622DC1A-065E-47DC-896E-2C9733CE45FA}" sibTransId="{052FE492-AFF7-4ED5-9DC5-51116ADA8687}"/>
    <dgm:cxn modelId="{602590CB-F006-BA4B-A923-29D4CD1B7062}" type="presOf" srcId="{C8BCB3BE-6938-4DE4-89FC-654A5B7BB21E}" destId="{E3537302-C223-874F-9038-EB9F0686F38A}" srcOrd="0" destOrd="0" presId="urn:microsoft.com/office/officeart/2005/8/layout/vList2"/>
    <dgm:cxn modelId="{8D5EA965-ADCA-DE4E-B390-BCA65109A65E}" type="presParOf" srcId="{B77278A4-4C99-8A46-90C0-2A9ACAB89674}" destId="{8529B547-BF2D-994F-8CB1-92161096C23C}" srcOrd="0" destOrd="0" presId="urn:microsoft.com/office/officeart/2005/8/layout/vList2"/>
    <dgm:cxn modelId="{23514B2B-F4CD-324C-8AAA-213487D28260}" type="presParOf" srcId="{B77278A4-4C99-8A46-90C0-2A9ACAB89674}" destId="{37272827-8473-7E48-B530-3328E66984B4}" srcOrd="1" destOrd="0" presId="urn:microsoft.com/office/officeart/2005/8/layout/vList2"/>
    <dgm:cxn modelId="{43B7C279-A7D9-BA42-B498-8DD763810C24}" type="presParOf" srcId="{B77278A4-4C99-8A46-90C0-2A9ACAB89674}" destId="{B9F9EED0-A19F-2B44-BB67-BB67722624C1}" srcOrd="2" destOrd="0" presId="urn:microsoft.com/office/officeart/2005/8/layout/vList2"/>
    <dgm:cxn modelId="{916F5657-7744-F242-B5A8-6D5D046AF396}" type="presParOf" srcId="{B77278A4-4C99-8A46-90C0-2A9ACAB89674}" destId="{DC4326C9-47B3-9048-BC8C-17E7428BB0B8}" srcOrd="3" destOrd="0" presId="urn:microsoft.com/office/officeart/2005/8/layout/vList2"/>
    <dgm:cxn modelId="{5B2EF420-09E4-4E49-B804-2513D2A6371B}" type="presParOf" srcId="{B77278A4-4C99-8A46-90C0-2A9ACAB89674}" destId="{E3537302-C223-874F-9038-EB9F0686F38A}" srcOrd="4"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59DE07-5A14-4A7C-8729-F4AC44CE7061}" type="doc">
      <dgm:prSet loTypeId="urn:microsoft.com/office/officeart/2008/layout/LinedList" loCatId="list" qsTypeId="urn:microsoft.com/office/officeart/2005/8/quickstyle/simple2" qsCatId="simple" csTypeId="urn:microsoft.com/office/officeart/2005/8/colors/colorful2" csCatId="colorful" phldr="1"/>
      <dgm:spPr/>
      <dgm:t>
        <a:bodyPr/>
        <a:lstStyle/>
        <a:p>
          <a:endParaRPr lang="en-US"/>
        </a:p>
      </dgm:t>
    </dgm:pt>
    <dgm:pt modelId="{2F276B24-AC96-4CFB-BA5A-7D390602E7B0}">
      <dgm:prSet/>
      <dgm:spPr/>
      <dgm:t>
        <a:bodyPr/>
        <a:lstStyle/>
        <a:p>
          <a:r>
            <a:rPr lang="en-US" dirty="0"/>
            <a:t>Strengthens your ability to switch from reactivity when triggered and emotionally dysregulated and the neocortex goes off-line to skillful response</a:t>
          </a:r>
        </a:p>
      </dgm:t>
    </dgm:pt>
    <dgm:pt modelId="{191FCF80-3CAB-4B80-8D2A-C0B75A91CAB3}" type="parTrans" cxnId="{D82D6C71-FBDD-44DE-AD3A-52C77BA49047}">
      <dgm:prSet/>
      <dgm:spPr/>
      <dgm:t>
        <a:bodyPr/>
        <a:lstStyle/>
        <a:p>
          <a:endParaRPr lang="en-US"/>
        </a:p>
      </dgm:t>
    </dgm:pt>
    <dgm:pt modelId="{A87F4042-7134-4ACF-B1EC-30AF49E3ADBE}" type="sibTrans" cxnId="{D82D6C71-FBDD-44DE-AD3A-52C77BA49047}">
      <dgm:prSet/>
      <dgm:spPr/>
      <dgm:t>
        <a:bodyPr/>
        <a:lstStyle/>
        <a:p>
          <a:endParaRPr lang="en-US"/>
        </a:p>
      </dgm:t>
    </dgm:pt>
    <dgm:pt modelId="{42B43BCC-5712-4750-B601-0A6425138E79}">
      <dgm:prSet/>
      <dgm:spPr/>
      <dgm:t>
        <a:bodyPr/>
        <a:lstStyle/>
        <a:p>
          <a:r>
            <a:rPr lang="en-US"/>
            <a:t>Normalizes unpleasant sensations and weakens the impulse to push away unwanted feelings</a:t>
          </a:r>
        </a:p>
      </dgm:t>
    </dgm:pt>
    <dgm:pt modelId="{BF2A9369-5A81-4688-B4CC-1038D252435B}" type="parTrans" cxnId="{C1DF05B0-6D98-4ED7-8C59-29A8B95B9E72}">
      <dgm:prSet/>
      <dgm:spPr/>
      <dgm:t>
        <a:bodyPr/>
        <a:lstStyle/>
        <a:p>
          <a:endParaRPr lang="en-US"/>
        </a:p>
      </dgm:t>
    </dgm:pt>
    <dgm:pt modelId="{327D4D37-1F62-4F0F-B50A-9247F1713BAF}" type="sibTrans" cxnId="{C1DF05B0-6D98-4ED7-8C59-29A8B95B9E72}">
      <dgm:prSet/>
      <dgm:spPr/>
      <dgm:t>
        <a:bodyPr/>
        <a:lstStyle/>
        <a:p>
          <a:endParaRPr lang="en-US"/>
        </a:p>
      </dgm:t>
    </dgm:pt>
    <dgm:pt modelId="{242C78C4-C4FB-4E51-93AD-9C519DEE0A80}">
      <dgm:prSet/>
      <dgm:spPr/>
      <dgm:t>
        <a:bodyPr/>
        <a:lstStyle/>
        <a:p>
          <a:r>
            <a:rPr lang="en-US" dirty="0"/>
            <a:t>Increases your ability to distinguish between past, present and future and helps you stay in the present, even if unpleasant without the situation needing to change</a:t>
          </a:r>
        </a:p>
      </dgm:t>
    </dgm:pt>
    <dgm:pt modelId="{3E852F66-BB09-47C0-93DD-AD0DE4E55AB2}" type="parTrans" cxnId="{ECFE9D41-C46B-4E92-9B7D-2ED043C72FB2}">
      <dgm:prSet/>
      <dgm:spPr/>
      <dgm:t>
        <a:bodyPr/>
        <a:lstStyle/>
        <a:p>
          <a:endParaRPr lang="en-US"/>
        </a:p>
      </dgm:t>
    </dgm:pt>
    <dgm:pt modelId="{BE6D584D-BB87-4446-9A20-105B5FDE2185}" type="sibTrans" cxnId="{ECFE9D41-C46B-4E92-9B7D-2ED043C72FB2}">
      <dgm:prSet/>
      <dgm:spPr/>
      <dgm:t>
        <a:bodyPr/>
        <a:lstStyle/>
        <a:p>
          <a:endParaRPr lang="en-US"/>
        </a:p>
      </dgm:t>
    </dgm:pt>
    <dgm:pt modelId="{9C6F3BD9-BEDB-4AB8-AE26-55AE6BE3BA3A}">
      <dgm:prSet/>
      <dgm:spPr/>
      <dgm:t>
        <a:bodyPr/>
        <a:lstStyle/>
        <a:p>
          <a:r>
            <a:rPr lang="en-US"/>
            <a:t>Long term meditators can hold onto joyful experiences longer! </a:t>
          </a:r>
        </a:p>
      </dgm:t>
    </dgm:pt>
    <dgm:pt modelId="{D59B9D39-66CB-42F3-A19E-7E91E996DE9D}" type="parTrans" cxnId="{D55BA4C8-C44E-4304-9FB8-2D8F1F6E0BA2}">
      <dgm:prSet/>
      <dgm:spPr/>
      <dgm:t>
        <a:bodyPr/>
        <a:lstStyle/>
        <a:p>
          <a:endParaRPr lang="en-US"/>
        </a:p>
      </dgm:t>
    </dgm:pt>
    <dgm:pt modelId="{3FABF095-805C-4711-ACCA-7FF7A8E2A376}" type="sibTrans" cxnId="{D55BA4C8-C44E-4304-9FB8-2D8F1F6E0BA2}">
      <dgm:prSet/>
      <dgm:spPr/>
      <dgm:t>
        <a:bodyPr/>
        <a:lstStyle/>
        <a:p>
          <a:endParaRPr lang="en-US"/>
        </a:p>
      </dgm:t>
    </dgm:pt>
    <dgm:pt modelId="{B97574F6-A3F1-45F5-B3FD-3E1AFA8EF340}">
      <dgm:prSet/>
      <dgm:spPr/>
      <dgm:t>
        <a:bodyPr/>
        <a:lstStyle/>
        <a:p>
          <a:r>
            <a:rPr lang="en-US"/>
            <a:t>Enables you to appropriately discern real and present danger from past triggers and/or future fears </a:t>
          </a:r>
        </a:p>
      </dgm:t>
    </dgm:pt>
    <dgm:pt modelId="{EAAEBA07-8E44-48A8-BD54-69A03370C4D7}" type="parTrans" cxnId="{F28D1F32-483F-4779-8F03-65B84923DDC3}">
      <dgm:prSet/>
      <dgm:spPr/>
      <dgm:t>
        <a:bodyPr/>
        <a:lstStyle/>
        <a:p>
          <a:endParaRPr lang="en-US"/>
        </a:p>
      </dgm:t>
    </dgm:pt>
    <dgm:pt modelId="{AF225710-1480-4C12-BEE4-3B4FD468A49B}" type="sibTrans" cxnId="{F28D1F32-483F-4779-8F03-65B84923DDC3}">
      <dgm:prSet/>
      <dgm:spPr/>
      <dgm:t>
        <a:bodyPr/>
        <a:lstStyle/>
        <a:p>
          <a:endParaRPr lang="en-US"/>
        </a:p>
      </dgm:t>
    </dgm:pt>
    <dgm:pt modelId="{4AA809E3-B2C8-F543-B9A4-52A89B2E8270}" type="pres">
      <dgm:prSet presAssocID="{2959DE07-5A14-4A7C-8729-F4AC44CE7061}" presName="vert0" presStyleCnt="0">
        <dgm:presLayoutVars>
          <dgm:dir/>
          <dgm:animOne val="branch"/>
          <dgm:animLvl val="lvl"/>
        </dgm:presLayoutVars>
      </dgm:prSet>
      <dgm:spPr/>
    </dgm:pt>
    <dgm:pt modelId="{D3C57931-A384-2B4F-924D-C76E4C7FACB5}" type="pres">
      <dgm:prSet presAssocID="{2F276B24-AC96-4CFB-BA5A-7D390602E7B0}" presName="thickLine" presStyleLbl="alignNode1" presStyleIdx="0" presStyleCnt="5"/>
      <dgm:spPr/>
    </dgm:pt>
    <dgm:pt modelId="{88324A4B-C1C4-1644-A277-85FFB0F67CA6}" type="pres">
      <dgm:prSet presAssocID="{2F276B24-AC96-4CFB-BA5A-7D390602E7B0}" presName="horz1" presStyleCnt="0"/>
      <dgm:spPr/>
    </dgm:pt>
    <dgm:pt modelId="{E3342DFD-0323-5349-8EF9-55E90CEE9340}" type="pres">
      <dgm:prSet presAssocID="{2F276B24-AC96-4CFB-BA5A-7D390602E7B0}" presName="tx1" presStyleLbl="revTx" presStyleIdx="0" presStyleCnt="5"/>
      <dgm:spPr/>
    </dgm:pt>
    <dgm:pt modelId="{96C43457-284E-6D41-9414-E15A70FDD518}" type="pres">
      <dgm:prSet presAssocID="{2F276B24-AC96-4CFB-BA5A-7D390602E7B0}" presName="vert1" presStyleCnt="0"/>
      <dgm:spPr/>
    </dgm:pt>
    <dgm:pt modelId="{8B8CD95B-CD59-B441-8758-29208D42F7EC}" type="pres">
      <dgm:prSet presAssocID="{42B43BCC-5712-4750-B601-0A6425138E79}" presName="thickLine" presStyleLbl="alignNode1" presStyleIdx="1" presStyleCnt="5"/>
      <dgm:spPr/>
    </dgm:pt>
    <dgm:pt modelId="{DC2FB995-A1D8-5D4C-9270-73CEBEEA6DE6}" type="pres">
      <dgm:prSet presAssocID="{42B43BCC-5712-4750-B601-0A6425138E79}" presName="horz1" presStyleCnt="0"/>
      <dgm:spPr/>
    </dgm:pt>
    <dgm:pt modelId="{B9D50B0B-1980-C34A-8393-D3B0F11F438F}" type="pres">
      <dgm:prSet presAssocID="{42B43BCC-5712-4750-B601-0A6425138E79}" presName="tx1" presStyleLbl="revTx" presStyleIdx="1" presStyleCnt="5"/>
      <dgm:spPr/>
    </dgm:pt>
    <dgm:pt modelId="{DBBF0CD9-304D-E44B-9DF7-BEA7EB2947A9}" type="pres">
      <dgm:prSet presAssocID="{42B43BCC-5712-4750-B601-0A6425138E79}" presName="vert1" presStyleCnt="0"/>
      <dgm:spPr/>
    </dgm:pt>
    <dgm:pt modelId="{D6C5EB62-048D-A54F-839F-E864BF7C7241}" type="pres">
      <dgm:prSet presAssocID="{242C78C4-C4FB-4E51-93AD-9C519DEE0A80}" presName="thickLine" presStyleLbl="alignNode1" presStyleIdx="2" presStyleCnt="5"/>
      <dgm:spPr/>
    </dgm:pt>
    <dgm:pt modelId="{E43D6AAD-8159-5349-A456-3A7D54C8A22C}" type="pres">
      <dgm:prSet presAssocID="{242C78C4-C4FB-4E51-93AD-9C519DEE0A80}" presName="horz1" presStyleCnt="0"/>
      <dgm:spPr/>
    </dgm:pt>
    <dgm:pt modelId="{DF4D6795-C4CB-9F4D-8034-8CD8350469A7}" type="pres">
      <dgm:prSet presAssocID="{242C78C4-C4FB-4E51-93AD-9C519DEE0A80}" presName="tx1" presStyleLbl="revTx" presStyleIdx="2" presStyleCnt="5"/>
      <dgm:spPr/>
    </dgm:pt>
    <dgm:pt modelId="{621834FA-D3A4-4749-8763-6F9E78B88E18}" type="pres">
      <dgm:prSet presAssocID="{242C78C4-C4FB-4E51-93AD-9C519DEE0A80}" presName="vert1" presStyleCnt="0"/>
      <dgm:spPr/>
    </dgm:pt>
    <dgm:pt modelId="{9EE8FFB5-C022-9F4D-B457-40B2EC4C7E08}" type="pres">
      <dgm:prSet presAssocID="{9C6F3BD9-BEDB-4AB8-AE26-55AE6BE3BA3A}" presName="thickLine" presStyleLbl="alignNode1" presStyleIdx="3" presStyleCnt="5"/>
      <dgm:spPr/>
    </dgm:pt>
    <dgm:pt modelId="{F4E5B9F1-16F8-B540-83E0-0F54C509BDA2}" type="pres">
      <dgm:prSet presAssocID="{9C6F3BD9-BEDB-4AB8-AE26-55AE6BE3BA3A}" presName="horz1" presStyleCnt="0"/>
      <dgm:spPr/>
    </dgm:pt>
    <dgm:pt modelId="{35E06769-6B7B-2B42-B126-91752EAF7377}" type="pres">
      <dgm:prSet presAssocID="{9C6F3BD9-BEDB-4AB8-AE26-55AE6BE3BA3A}" presName="tx1" presStyleLbl="revTx" presStyleIdx="3" presStyleCnt="5"/>
      <dgm:spPr/>
    </dgm:pt>
    <dgm:pt modelId="{B3D35783-DC6D-FC45-8149-39EB8929DE8D}" type="pres">
      <dgm:prSet presAssocID="{9C6F3BD9-BEDB-4AB8-AE26-55AE6BE3BA3A}" presName="vert1" presStyleCnt="0"/>
      <dgm:spPr/>
    </dgm:pt>
    <dgm:pt modelId="{C1840085-3245-FF44-85EC-032AD246298C}" type="pres">
      <dgm:prSet presAssocID="{B97574F6-A3F1-45F5-B3FD-3E1AFA8EF340}" presName="thickLine" presStyleLbl="alignNode1" presStyleIdx="4" presStyleCnt="5"/>
      <dgm:spPr/>
    </dgm:pt>
    <dgm:pt modelId="{9A6786FE-01CD-834C-9920-C8F4EA4D323B}" type="pres">
      <dgm:prSet presAssocID="{B97574F6-A3F1-45F5-B3FD-3E1AFA8EF340}" presName="horz1" presStyleCnt="0"/>
      <dgm:spPr/>
    </dgm:pt>
    <dgm:pt modelId="{63B3EE55-2397-C042-AB32-58661B5C93AD}" type="pres">
      <dgm:prSet presAssocID="{B97574F6-A3F1-45F5-B3FD-3E1AFA8EF340}" presName="tx1" presStyleLbl="revTx" presStyleIdx="4" presStyleCnt="5"/>
      <dgm:spPr/>
    </dgm:pt>
    <dgm:pt modelId="{A4EAAD23-CD8B-1048-98C5-DE11ACC145FE}" type="pres">
      <dgm:prSet presAssocID="{B97574F6-A3F1-45F5-B3FD-3E1AFA8EF340}" presName="vert1" presStyleCnt="0"/>
      <dgm:spPr/>
    </dgm:pt>
  </dgm:ptLst>
  <dgm:cxnLst>
    <dgm:cxn modelId="{84EB2F10-3037-084F-B55C-371CA08A1C2F}" type="presOf" srcId="{42B43BCC-5712-4750-B601-0A6425138E79}" destId="{B9D50B0B-1980-C34A-8393-D3B0F11F438F}" srcOrd="0" destOrd="0" presId="urn:microsoft.com/office/officeart/2008/layout/LinedList"/>
    <dgm:cxn modelId="{51588D12-EB64-044C-ACAD-893913CC90CA}" type="presOf" srcId="{9C6F3BD9-BEDB-4AB8-AE26-55AE6BE3BA3A}" destId="{35E06769-6B7B-2B42-B126-91752EAF7377}" srcOrd="0" destOrd="0" presId="urn:microsoft.com/office/officeart/2008/layout/LinedList"/>
    <dgm:cxn modelId="{5292901E-03DF-6E4A-AB51-489B63F22A0F}" type="presOf" srcId="{B97574F6-A3F1-45F5-B3FD-3E1AFA8EF340}" destId="{63B3EE55-2397-C042-AB32-58661B5C93AD}" srcOrd="0" destOrd="0" presId="urn:microsoft.com/office/officeart/2008/layout/LinedList"/>
    <dgm:cxn modelId="{F28D1F32-483F-4779-8F03-65B84923DDC3}" srcId="{2959DE07-5A14-4A7C-8729-F4AC44CE7061}" destId="{B97574F6-A3F1-45F5-B3FD-3E1AFA8EF340}" srcOrd="4" destOrd="0" parTransId="{EAAEBA07-8E44-48A8-BD54-69A03370C4D7}" sibTransId="{AF225710-1480-4C12-BEE4-3B4FD468A49B}"/>
    <dgm:cxn modelId="{ECFE9D41-C46B-4E92-9B7D-2ED043C72FB2}" srcId="{2959DE07-5A14-4A7C-8729-F4AC44CE7061}" destId="{242C78C4-C4FB-4E51-93AD-9C519DEE0A80}" srcOrd="2" destOrd="0" parTransId="{3E852F66-BB09-47C0-93DD-AD0DE4E55AB2}" sibTransId="{BE6D584D-BB87-4446-9A20-105B5FDE2185}"/>
    <dgm:cxn modelId="{7DC0A654-D1EC-FE48-98BA-B3CCC5D88D03}" type="presOf" srcId="{242C78C4-C4FB-4E51-93AD-9C519DEE0A80}" destId="{DF4D6795-C4CB-9F4D-8034-8CD8350469A7}" srcOrd="0" destOrd="0" presId="urn:microsoft.com/office/officeart/2008/layout/LinedList"/>
    <dgm:cxn modelId="{D82D6C71-FBDD-44DE-AD3A-52C77BA49047}" srcId="{2959DE07-5A14-4A7C-8729-F4AC44CE7061}" destId="{2F276B24-AC96-4CFB-BA5A-7D390602E7B0}" srcOrd="0" destOrd="0" parTransId="{191FCF80-3CAB-4B80-8D2A-C0B75A91CAB3}" sibTransId="{A87F4042-7134-4ACF-B1EC-30AF49E3ADBE}"/>
    <dgm:cxn modelId="{B26CD782-3BFB-4D44-9D61-FB9AA4FCEE43}" type="presOf" srcId="{2F276B24-AC96-4CFB-BA5A-7D390602E7B0}" destId="{E3342DFD-0323-5349-8EF9-55E90CEE9340}" srcOrd="0" destOrd="0" presId="urn:microsoft.com/office/officeart/2008/layout/LinedList"/>
    <dgm:cxn modelId="{C1DF05B0-6D98-4ED7-8C59-29A8B95B9E72}" srcId="{2959DE07-5A14-4A7C-8729-F4AC44CE7061}" destId="{42B43BCC-5712-4750-B601-0A6425138E79}" srcOrd="1" destOrd="0" parTransId="{BF2A9369-5A81-4688-B4CC-1038D252435B}" sibTransId="{327D4D37-1F62-4F0F-B50A-9247F1713BAF}"/>
    <dgm:cxn modelId="{D55BA4C8-C44E-4304-9FB8-2D8F1F6E0BA2}" srcId="{2959DE07-5A14-4A7C-8729-F4AC44CE7061}" destId="{9C6F3BD9-BEDB-4AB8-AE26-55AE6BE3BA3A}" srcOrd="3" destOrd="0" parTransId="{D59B9D39-66CB-42F3-A19E-7E91E996DE9D}" sibTransId="{3FABF095-805C-4711-ACCA-7FF7A8E2A376}"/>
    <dgm:cxn modelId="{075519F2-E022-7B47-8C02-ECB1C938F3D1}" type="presOf" srcId="{2959DE07-5A14-4A7C-8729-F4AC44CE7061}" destId="{4AA809E3-B2C8-F543-B9A4-52A89B2E8270}" srcOrd="0" destOrd="0" presId="urn:microsoft.com/office/officeart/2008/layout/LinedList"/>
    <dgm:cxn modelId="{3159801F-8A58-E74F-B134-C4ED2EE61F6A}" type="presParOf" srcId="{4AA809E3-B2C8-F543-B9A4-52A89B2E8270}" destId="{D3C57931-A384-2B4F-924D-C76E4C7FACB5}" srcOrd="0" destOrd="0" presId="urn:microsoft.com/office/officeart/2008/layout/LinedList"/>
    <dgm:cxn modelId="{C963624E-D29E-4F4B-902E-7A43B6597BB3}" type="presParOf" srcId="{4AA809E3-B2C8-F543-B9A4-52A89B2E8270}" destId="{88324A4B-C1C4-1644-A277-85FFB0F67CA6}" srcOrd="1" destOrd="0" presId="urn:microsoft.com/office/officeart/2008/layout/LinedList"/>
    <dgm:cxn modelId="{29AF3F26-94B0-4743-BEAB-DFE415DE39B8}" type="presParOf" srcId="{88324A4B-C1C4-1644-A277-85FFB0F67CA6}" destId="{E3342DFD-0323-5349-8EF9-55E90CEE9340}" srcOrd="0" destOrd="0" presId="urn:microsoft.com/office/officeart/2008/layout/LinedList"/>
    <dgm:cxn modelId="{C51E9632-E3FD-2748-B6BD-260368A480FF}" type="presParOf" srcId="{88324A4B-C1C4-1644-A277-85FFB0F67CA6}" destId="{96C43457-284E-6D41-9414-E15A70FDD518}" srcOrd="1" destOrd="0" presId="urn:microsoft.com/office/officeart/2008/layout/LinedList"/>
    <dgm:cxn modelId="{7C203D5E-2322-4E4D-8766-36248D4F4AFA}" type="presParOf" srcId="{4AA809E3-B2C8-F543-B9A4-52A89B2E8270}" destId="{8B8CD95B-CD59-B441-8758-29208D42F7EC}" srcOrd="2" destOrd="0" presId="urn:microsoft.com/office/officeart/2008/layout/LinedList"/>
    <dgm:cxn modelId="{E1879B8D-93DA-C54C-BD0C-269DC6FD3C8F}" type="presParOf" srcId="{4AA809E3-B2C8-F543-B9A4-52A89B2E8270}" destId="{DC2FB995-A1D8-5D4C-9270-73CEBEEA6DE6}" srcOrd="3" destOrd="0" presId="urn:microsoft.com/office/officeart/2008/layout/LinedList"/>
    <dgm:cxn modelId="{F8270073-89D9-1E49-95E4-FA30E78EE245}" type="presParOf" srcId="{DC2FB995-A1D8-5D4C-9270-73CEBEEA6DE6}" destId="{B9D50B0B-1980-C34A-8393-D3B0F11F438F}" srcOrd="0" destOrd="0" presId="urn:microsoft.com/office/officeart/2008/layout/LinedList"/>
    <dgm:cxn modelId="{C41BAF40-D4B7-0E49-92B3-04DB02DB891E}" type="presParOf" srcId="{DC2FB995-A1D8-5D4C-9270-73CEBEEA6DE6}" destId="{DBBF0CD9-304D-E44B-9DF7-BEA7EB2947A9}" srcOrd="1" destOrd="0" presId="urn:microsoft.com/office/officeart/2008/layout/LinedList"/>
    <dgm:cxn modelId="{FE642D03-B724-0D41-AB69-2D5B3F0E8CDF}" type="presParOf" srcId="{4AA809E3-B2C8-F543-B9A4-52A89B2E8270}" destId="{D6C5EB62-048D-A54F-839F-E864BF7C7241}" srcOrd="4" destOrd="0" presId="urn:microsoft.com/office/officeart/2008/layout/LinedList"/>
    <dgm:cxn modelId="{3B6C1E75-02B3-1C40-9DB5-C0E50E6C2CA0}" type="presParOf" srcId="{4AA809E3-B2C8-F543-B9A4-52A89B2E8270}" destId="{E43D6AAD-8159-5349-A456-3A7D54C8A22C}" srcOrd="5" destOrd="0" presId="urn:microsoft.com/office/officeart/2008/layout/LinedList"/>
    <dgm:cxn modelId="{88AA9E1E-F5DE-5F47-9686-DC6F375E4213}" type="presParOf" srcId="{E43D6AAD-8159-5349-A456-3A7D54C8A22C}" destId="{DF4D6795-C4CB-9F4D-8034-8CD8350469A7}" srcOrd="0" destOrd="0" presId="urn:microsoft.com/office/officeart/2008/layout/LinedList"/>
    <dgm:cxn modelId="{9E4D65F4-A3D9-3546-9E09-BD006F584C5F}" type="presParOf" srcId="{E43D6AAD-8159-5349-A456-3A7D54C8A22C}" destId="{621834FA-D3A4-4749-8763-6F9E78B88E18}" srcOrd="1" destOrd="0" presId="urn:microsoft.com/office/officeart/2008/layout/LinedList"/>
    <dgm:cxn modelId="{B31F1774-7A37-FB40-AF4F-E48A912DF395}" type="presParOf" srcId="{4AA809E3-B2C8-F543-B9A4-52A89B2E8270}" destId="{9EE8FFB5-C022-9F4D-B457-40B2EC4C7E08}" srcOrd="6" destOrd="0" presId="urn:microsoft.com/office/officeart/2008/layout/LinedList"/>
    <dgm:cxn modelId="{DC6C499D-BAE3-D347-8558-238C443B85EB}" type="presParOf" srcId="{4AA809E3-B2C8-F543-B9A4-52A89B2E8270}" destId="{F4E5B9F1-16F8-B540-83E0-0F54C509BDA2}" srcOrd="7" destOrd="0" presId="urn:microsoft.com/office/officeart/2008/layout/LinedList"/>
    <dgm:cxn modelId="{78ADD7A6-D48E-2C4E-833B-A9E32CA006F7}" type="presParOf" srcId="{F4E5B9F1-16F8-B540-83E0-0F54C509BDA2}" destId="{35E06769-6B7B-2B42-B126-91752EAF7377}" srcOrd="0" destOrd="0" presId="urn:microsoft.com/office/officeart/2008/layout/LinedList"/>
    <dgm:cxn modelId="{7F5D26E0-F48F-D348-9CD9-BDB7254DC651}" type="presParOf" srcId="{F4E5B9F1-16F8-B540-83E0-0F54C509BDA2}" destId="{B3D35783-DC6D-FC45-8149-39EB8929DE8D}" srcOrd="1" destOrd="0" presId="urn:microsoft.com/office/officeart/2008/layout/LinedList"/>
    <dgm:cxn modelId="{A5E79A36-7496-B648-BFC6-66F70A994C85}" type="presParOf" srcId="{4AA809E3-B2C8-F543-B9A4-52A89B2E8270}" destId="{C1840085-3245-FF44-85EC-032AD246298C}" srcOrd="8" destOrd="0" presId="urn:microsoft.com/office/officeart/2008/layout/LinedList"/>
    <dgm:cxn modelId="{3C01CAC7-6B8E-3746-9E95-727871B322A9}" type="presParOf" srcId="{4AA809E3-B2C8-F543-B9A4-52A89B2E8270}" destId="{9A6786FE-01CD-834C-9920-C8F4EA4D323B}" srcOrd="9" destOrd="0" presId="urn:microsoft.com/office/officeart/2008/layout/LinedList"/>
    <dgm:cxn modelId="{229F591A-5A03-C34C-9B0A-11C2C24F4F9D}" type="presParOf" srcId="{9A6786FE-01CD-834C-9920-C8F4EA4D323B}" destId="{63B3EE55-2397-C042-AB32-58661B5C93AD}" srcOrd="0" destOrd="0" presId="urn:microsoft.com/office/officeart/2008/layout/LinedList"/>
    <dgm:cxn modelId="{80105D38-009F-0645-B7C4-6604E58B7C94}" type="presParOf" srcId="{9A6786FE-01CD-834C-9920-C8F4EA4D323B}" destId="{A4EAAD23-CD8B-1048-98C5-DE11ACC145FE}" srcOrd="1" destOrd="0" presId="urn:microsoft.com/office/officeart/2008/layout/Lin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8F46A7-38FD-604D-B4AD-745BA0A41F61}">
      <dsp:nvSpPr>
        <dsp:cNvPr id="0" name=""/>
        <dsp:cNvSpPr/>
      </dsp:nvSpPr>
      <dsp:spPr>
        <a:xfrm>
          <a:off x="668000" y="805"/>
          <a:ext cx="2763453" cy="165807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Paying attention to the interconnectedness between the body and mind</a:t>
          </a:r>
        </a:p>
      </dsp:txBody>
      <dsp:txXfrm>
        <a:off x="668000" y="805"/>
        <a:ext cx="2763453" cy="1658071"/>
      </dsp:txXfrm>
    </dsp:sp>
    <dsp:sp modelId="{43D20B64-F796-D748-B45B-116367E16243}">
      <dsp:nvSpPr>
        <dsp:cNvPr id="0" name=""/>
        <dsp:cNvSpPr/>
      </dsp:nvSpPr>
      <dsp:spPr>
        <a:xfrm>
          <a:off x="3707798" y="805"/>
          <a:ext cx="2763453" cy="1658071"/>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Increased capacity to be with the uncomfortable</a:t>
          </a:r>
        </a:p>
      </dsp:txBody>
      <dsp:txXfrm>
        <a:off x="3707798" y="805"/>
        <a:ext cx="2763453" cy="1658071"/>
      </dsp:txXfrm>
    </dsp:sp>
    <dsp:sp modelId="{65CF9067-8DAC-B34D-8BEB-126E2402DFA1}">
      <dsp:nvSpPr>
        <dsp:cNvPr id="0" name=""/>
        <dsp:cNvSpPr/>
      </dsp:nvSpPr>
      <dsp:spPr>
        <a:xfrm>
          <a:off x="6747596" y="805"/>
          <a:ext cx="2763453" cy="1658071"/>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Understanding nature of thought and emotions</a:t>
          </a:r>
        </a:p>
      </dsp:txBody>
      <dsp:txXfrm>
        <a:off x="6747596" y="805"/>
        <a:ext cx="2763453" cy="1658071"/>
      </dsp:txXfrm>
    </dsp:sp>
    <dsp:sp modelId="{7F525C1E-C3BA-BB4F-B591-E5F365521DCA}">
      <dsp:nvSpPr>
        <dsp:cNvPr id="0" name=""/>
        <dsp:cNvSpPr/>
      </dsp:nvSpPr>
      <dsp:spPr>
        <a:xfrm>
          <a:off x="668000" y="1935222"/>
          <a:ext cx="2763453" cy="1658071"/>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Recognizing habit patterns and conditioned behavior</a:t>
          </a:r>
        </a:p>
      </dsp:txBody>
      <dsp:txXfrm>
        <a:off x="668000" y="1935222"/>
        <a:ext cx="2763453" cy="1658071"/>
      </dsp:txXfrm>
    </dsp:sp>
    <dsp:sp modelId="{D4C8BA11-74EC-6D4D-BEE1-DDE173E6BF73}">
      <dsp:nvSpPr>
        <dsp:cNvPr id="0" name=""/>
        <dsp:cNvSpPr/>
      </dsp:nvSpPr>
      <dsp:spPr>
        <a:xfrm>
          <a:off x="3707798" y="1935222"/>
          <a:ext cx="2763453" cy="1658071"/>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Can bring us back into present moment awareness</a:t>
          </a:r>
        </a:p>
      </dsp:txBody>
      <dsp:txXfrm>
        <a:off x="3707798" y="1935222"/>
        <a:ext cx="2763453" cy="1658071"/>
      </dsp:txXfrm>
    </dsp:sp>
    <dsp:sp modelId="{CCDC1662-B327-284C-95B0-DB803226ACAC}">
      <dsp:nvSpPr>
        <dsp:cNvPr id="0" name=""/>
        <dsp:cNvSpPr/>
      </dsp:nvSpPr>
      <dsp:spPr>
        <a:xfrm>
          <a:off x="6747596" y="1935222"/>
          <a:ext cx="2763453" cy="1658071"/>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Can bring us back into the body </a:t>
          </a:r>
        </a:p>
      </dsp:txBody>
      <dsp:txXfrm>
        <a:off x="6747596" y="1935222"/>
        <a:ext cx="2763453" cy="16580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9B547-BF2D-994F-8CB1-92161096C23C}">
      <dsp:nvSpPr>
        <dsp:cNvPr id="0" name=""/>
        <dsp:cNvSpPr/>
      </dsp:nvSpPr>
      <dsp:spPr>
        <a:xfrm>
          <a:off x="0" y="71132"/>
          <a:ext cx="3803904" cy="114192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Mindfulness helps us notice when we are getting into the trauma vortex so we can do what we need to be safe, or safe enough</a:t>
          </a:r>
        </a:p>
      </dsp:txBody>
      <dsp:txXfrm>
        <a:off x="55744" y="126876"/>
        <a:ext cx="3692416" cy="1030432"/>
      </dsp:txXfrm>
    </dsp:sp>
    <dsp:sp modelId="{B9F9EED0-A19F-2B44-BB67-BB67722624C1}">
      <dsp:nvSpPr>
        <dsp:cNvPr id="0" name=""/>
        <dsp:cNvSpPr/>
      </dsp:nvSpPr>
      <dsp:spPr>
        <a:xfrm>
          <a:off x="0" y="1259132"/>
          <a:ext cx="3803904" cy="114192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Mindfulness develops resources to help bring us back into present moment awareness because when we are triggered we are often stuck in the past</a:t>
          </a:r>
        </a:p>
      </dsp:txBody>
      <dsp:txXfrm>
        <a:off x="55744" y="1314876"/>
        <a:ext cx="3692416" cy="1030432"/>
      </dsp:txXfrm>
    </dsp:sp>
    <dsp:sp modelId="{E3537302-C223-874F-9038-EB9F0686F38A}">
      <dsp:nvSpPr>
        <dsp:cNvPr id="0" name=""/>
        <dsp:cNvSpPr/>
      </dsp:nvSpPr>
      <dsp:spPr>
        <a:xfrm>
          <a:off x="0" y="2447132"/>
          <a:ext cx="3803904" cy="114192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Mindfulness through meditation and movement helps the body know that it is safe </a:t>
          </a:r>
        </a:p>
      </dsp:txBody>
      <dsp:txXfrm>
        <a:off x="55744" y="2502876"/>
        <a:ext cx="3692416" cy="10304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C57931-A384-2B4F-924D-C76E4C7FACB5}">
      <dsp:nvSpPr>
        <dsp:cNvPr id="0" name=""/>
        <dsp:cNvSpPr/>
      </dsp:nvSpPr>
      <dsp:spPr>
        <a:xfrm>
          <a:off x="0" y="455"/>
          <a:ext cx="635843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E3342DFD-0323-5349-8EF9-55E90CEE9340}">
      <dsp:nvSpPr>
        <dsp:cNvPr id="0" name=""/>
        <dsp:cNvSpPr/>
      </dsp:nvSpPr>
      <dsp:spPr>
        <a:xfrm>
          <a:off x="0" y="455"/>
          <a:ext cx="6358432" cy="745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Strengthens your ability to switch from reactivity when triggered and emotionally dysregulated and the neocortex goes off-line to skillful response</a:t>
          </a:r>
        </a:p>
      </dsp:txBody>
      <dsp:txXfrm>
        <a:off x="0" y="455"/>
        <a:ext cx="6358432" cy="745540"/>
      </dsp:txXfrm>
    </dsp:sp>
    <dsp:sp modelId="{8B8CD95B-CD59-B441-8758-29208D42F7EC}">
      <dsp:nvSpPr>
        <dsp:cNvPr id="0" name=""/>
        <dsp:cNvSpPr/>
      </dsp:nvSpPr>
      <dsp:spPr>
        <a:xfrm>
          <a:off x="0" y="745996"/>
          <a:ext cx="6358432" cy="0"/>
        </a:xfrm>
        <a:prstGeom prst="lin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B9D50B0B-1980-C34A-8393-D3B0F11F438F}">
      <dsp:nvSpPr>
        <dsp:cNvPr id="0" name=""/>
        <dsp:cNvSpPr/>
      </dsp:nvSpPr>
      <dsp:spPr>
        <a:xfrm>
          <a:off x="0" y="745996"/>
          <a:ext cx="6358432" cy="745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Normalizes unpleasant sensations and weakens the impulse to push away unwanted feelings</a:t>
          </a:r>
        </a:p>
      </dsp:txBody>
      <dsp:txXfrm>
        <a:off x="0" y="745996"/>
        <a:ext cx="6358432" cy="745540"/>
      </dsp:txXfrm>
    </dsp:sp>
    <dsp:sp modelId="{D6C5EB62-048D-A54F-839F-E864BF7C7241}">
      <dsp:nvSpPr>
        <dsp:cNvPr id="0" name=""/>
        <dsp:cNvSpPr/>
      </dsp:nvSpPr>
      <dsp:spPr>
        <a:xfrm>
          <a:off x="0" y="1491537"/>
          <a:ext cx="635843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DF4D6795-C4CB-9F4D-8034-8CD8350469A7}">
      <dsp:nvSpPr>
        <dsp:cNvPr id="0" name=""/>
        <dsp:cNvSpPr/>
      </dsp:nvSpPr>
      <dsp:spPr>
        <a:xfrm>
          <a:off x="0" y="1491537"/>
          <a:ext cx="6358432" cy="745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Increases your ability to distinguish between past, present and future and helps you stay in the present, even if unpleasant without the situation needing to change</a:t>
          </a:r>
        </a:p>
      </dsp:txBody>
      <dsp:txXfrm>
        <a:off x="0" y="1491537"/>
        <a:ext cx="6358432" cy="745540"/>
      </dsp:txXfrm>
    </dsp:sp>
    <dsp:sp modelId="{9EE8FFB5-C022-9F4D-B457-40B2EC4C7E08}">
      <dsp:nvSpPr>
        <dsp:cNvPr id="0" name=""/>
        <dsp:cNvSpPr/>
      </dsp:nvSpPr>
      <dsp:spPr>
        <a:xfrm>
          <a:off x="0" y="2237077"/>
          <a:ext cx="6358432" cy="0"/>
        </a:xfrm>
        <a:prstGeom prst="lin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5E06769-6B7B-2B42-B126-91752EAF7377}">
      <dsp:nvSpPr>
        <dsp:cNvPr id="0" name=""/>
        <dsp:cNvSpPr/>
      </dsp:nvSpPr>
      <dsp:spPr>
        <a:xfrm>
          <a:off x="0" y="2237077"/>
          <a:ext cx="6358432" cy="745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Long term meditators can hold onto joyful experiences longer! </a:t>
          </a:r>
        </a:p>
      </dsp:txBody>
      <dsp:txXfrm>
        <a:off x="0" y="2237077"/>
        <a:ext cx="6358432" cy="745540"/>
      </dsp:txXfrm>
    </dsp:sp>
    <dsp:sp modelId="{C1840085-3245-FF44-85EC-032AD246298C}">
      <dsp:nvSpPr>
        <dsp:cNvPr id="0" name=""/>
        <dsp:cNvSpPr/>
      </dsp:nvSpPr>
      <dsp:spPr>
        <a:xfrm>
          <a:off x="0" y="2982618"/>
          <a:ext cx="635843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3B3EE55-2397-C042-AB32-58661B5C93AD}">
      <dsp:nvSpPr>
        <dsp:cNvPr id="0" name=""/>
        <dsp:cNvSpPr/>
      </dsp:nvSpPr>
      <dsp:spPr>
        <a:xfrm>
          <a:off x="0" y="2982618"/>
          <a:ext cx="6358432" cy="745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Enables you to appropriately discern real and present danger from past triggers and/or future fears </a:t>
          </a:r>
        </a:p>
      </dsp:txBody>
      <dsp:txXfrm>
        <a:off x="0" y="2982618"/>
        <a:ext cx="6358432" cy="74554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26F9D3-9805-1F4B-B253-7B1E81E74A65}" type="datetimeFigureOut">
              <a:rPr lang="en-US" smtClean="0"/>
              <a:t>9/24/20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A2A3D7-E4F0-2D4B-80BD-D07DD8DC22C9}" type="slidenum">
              <a:rPr lang="en-US" smtClean="0"/>
              <a:t>‹#›</a:t>
            </a:fld>
            <a:endParaRPr lang="en-US"/>
          </a:p>
        </p:txBody>
      </p:sp>
    </p:spTree>
    <p:extLst>
      <p:ext uri="{BB962C8B-B14F-4D97-AF65-F5344CB8AC3E}">
        <p14:creationId xmlns:p14="http://schemas.microsoft.com/office/powerpoint/2010/main" val="4010501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Capacity to be with the difficult and the challenging</a:t>
            </a:r>
          </a:p>
        </p:txBody>
      </p:sp>
      <p:sp>
        <p:nvSpPr>
          <p:cNvPr id="4" name="Slide Number Placeholder 3"/>
          <p:cNvSpPr>
            <a:spLocks noGrp="1"/>
          </p:cNvSpPr>
          <p:nvPr>
            <p:ph type="sldNum" sz="quarter" idx="5"/>
          </p:nvPr>
        </p:nvSpPr>
        <p:spPr/>
        <p:txBody>
          <a:bodyPr/>
          <a:lstStyle/>
          <a:p>
            <a:fld id="{842E32EE-1733-4546-8321-64D8BE2E230E}" type="slidenum">
              <a:rPr lang="en-US" smtClean="0"/>
              <a:t>1</a:t>
            </a:fld>
            <a:endParaRPr lang="en-US"/>
          </a:p>
        </p:txBody>
      </p:sp>
    </p:spTree>
    <p:extLst>
      <p:ext uri="{BB962C8B-B14F-4D97-AF65-F5344CB8AC3E}">
        <p14:creationId xmlns:p14="http://schemas.microsoft.com/office/powerpoint/2010/main" val="3255706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Training in mindfulness, mindful eating, and trauma-sensitive yoga may seem unusual and perhaps unbecoming of a university professor, but for me it signifies my commitment resist the conceit that our acceptance in the academy must necessarily come from ignoring our bodies which are the archives of our past traumas. To continue to ignore the body and avoid healing the injuries of white supremacy means to accept a slow death in our wellness, agency, and resilience. Coming back to the body to find one’s footing in the midst of imperialist white supremacist capitalist patriarchal violence is a political survival strategy. </a:t>
            </a:r>
          </a:p>
        </p:txBody>
      </p:sp>
      <p:sp>
        <p:nvSpPr>
          <p:cNvPr id="4" name="Slide Number Placeholder 3"/>
          <p:cNvSpPr>
            <a:spLocks noGrp="1"/>
          </p:cNvSpPr>
          <p:nvPr>
            <p:ph type="sldNum" sz="quarter" idx="5"/>
          </p:nvPr>
        </p:nvSpPr>
        <p:spPr/>
        <p:txBody>
          <a:bodyPr/>
          <a:lstStyle/>
          <a:p>
            <a:fld id="{DF7F1E94-AA42-0348-951B-A2FC5A7D595E}" type="slidenum">
              <a:rPr lang="en-US" smtClean="0"/>
              <a:t>10</a:t>
            </a:fld>
            <a:endParaRPr lang="en-US"/>
          </a:p>
        </p:txBody>
      </p:sp>
    </p:spTree>
    <p:extLst>
      <p:ext uri="{BB962C8B-B14F-4D97-AF65-F5344CB8AC3E}">
        <p14:creationId xmlns:p14="http://schemas.microsoft.com/office/powerpoint/2010/main" val="2711961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t>The embodied knowledge and felt-sensations of foul play that our bodies register are witness to the fact that the game we have been playing has been rigged in favor of able-bodied cis-gendered heterosexual white men; yet we persist in the hopes of transforming the rules and academic disciplines themselves. </a:t>
            </a:r>
            <a:endParaRPr lang="en-US">
              <a:effectLst/>
            </a:endParaRPr>
          </a:p>
          <a:p>
            <a:endParaRPr lang="en-US"/>
          </a:p>
        </p:txBody>
      </p:sp>
      <p:sp>
        <p:nvSpPr>
          <p:cNvPr id="4" name="Slide Number Placeholder 3"/>
          <p:cNvSpPr>
            <a:spLocks noGrp="1"/>
          </p:cNvSpPr>
          <p:nvPr>
            <p:ph type="sldNum" sz="quarter" idx="5"/>
          </p:nvPr>
        </p:nvSpPr>
        <p:spPr/>
        <p:txBody>
          <a:bodyPr/>
          <a:lstStyle/>
          <a:p>
            <a:fld id="{DF7F1E94-AA42-0348-951B-A2FC5A7D595E}" type="slidenum">
              <a:rPr lang="en-US" smtClean="0"/>
              <a:t>11</a:t>
            </a:fld>
            <a:endParaRPr lang="en-US"/>
          </a:p>
        </p:txBody>
      </p:sp>
    </p:spTree>
    <p:extLst>
      <p:ext uri="{BB962C8B-B14F-4D97-AF65-F5344CB8AC3E}">
        <p14:creationId xmlns:p14="http://schemas.microsoft.com/office/powerpoint/2010/main" val="1408422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“Being oppressed means the absence of choice,” bell hooks reminds us and this absence of choice can threaten our very ability to decide we react and respond to potential and real danger.</a:t>
            </a:r>
            <a:r>
              <a:rPr lang="en-US" dirty="0">
                <a:effectLst/>
              </a:rPr>
              <a:t> </a:t>
            </a:r>
            <a:endParaRPr lang="en-US" dirty="0"/>
          </a:p>
        </p:txBody>
      </p:sp>
      <p:sp>
        <p:nvSpPr>
          <p:cNvPr id="4" name="Slide Number Placeholder 3"/>
          <p:cNvSpPr>
            <a:spLocks noGrp="1"/>
          </p:cNvSpPr>
          <p:nvPr>
            <p:ph type="sldNum" sz="quarter" idx="5"/>
          </p:nvPr>
        </p:nvSpPr>
        <p:spPr/>
        <p:txBody>
          <a:bodyPr/>
          <a:lstStyle/>
          <a:p>
            <a:fld id="{DF7F1E94-AA42-0348-951B-A2FC5A7D595E}" type="slidenum">
              <a:rPr lang="en-US" smtClean="0"/>
              <a:t>2</a:t>
            </a:fld>
            <a:endParaRPr lang="en-US"/>
          </a:p>
        </p:txBody>
      </p:sp>
    </p:spTree>
    <p:extLst>
      <p:ext uri="{BB962C8B-B14F-4D97-AF65-F5344CB8AC3E}">
        <p14:creationId xmlns:p14="http://schemas.microsoft.com/office/powerpoint/2010/main" val="1782773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t>In my vocation as a feminist Buddhist scholar and practitioner, I center the body as a focus of compassionate self-awareness and self-love and draw direct explicit attention to acknowledging our embodied being in order to notice our bodily sensations and reactions to things gone amiss and awry. </a:t>
            </a:r>
          </a:p>
          <a:p>
            <a:pPr defTabSz="931774">
              <a:defRPr/>
            </a:pPr>
            <a:endParaRPr lang="en-US"/>
          </a:p>
          <a:p>
            <a:pPr defTabSz="931774">
              <a:defRPr/>
            </a:pPr>
            <a:r>
              <a:rPr lang="en-US"/>
              <a:t>In the game of making it in the professional world  as women of color, it should come as no surprise that, as neuroscientist Bessel van der Kolk famously declared, the “body keeps the score” and if we do not pay attention, imperialist white supremacist capitalist patriarchy may win.</a:t>
            </a:r>
            <a:r>
              <a:rPr lang="en-US">
                <a:effectLst/>
              </a:rPr>
              <a:t> </a:t>
            </a:r>
          </a:p>
          <a:p>
            <a:pPr defTabSz="931774">
              <a:defRPr/>
            </a:pPr>
            <a:endParaRPr lang="en-US"/>
          </a:p>
          <a:p>
            <a:pPr defTabSz="931774">
              <a:defRPr/>
            </a:pPr>
            <a:r>
              <a:rPr lang="en-US"/>
              <a:t>Attending to our inner experiences through mindfulness and meditation as a way to development awareness, choice, and freedom thus includes an attunement to the effects of the compulsions of white supremacy in our institutions in order to find safety and refuge in the body when the institutions that invite us in do not necessarily desire to see us thrive.</a:t>
            </a:r>
            <a:endParaRPr lang="en-US">
              <a:effectLst/>
            </a:endParaRPr>
          </a:p>
          <a:p>
            <a:endParaRPr lang="en-US"/>
          </a:p>
        </p:txBody>
      </p:sp>
      <p:sp>
        <p:nvSpPr>
          <p:cNvPr id="4" name="Slide Number Placeholder 3"/>
          <p:cNvSpPr>
            <a:spLocks noGrp="1"/>
          </p:cNvSpPr>
          <p:nvPr>
            <p:ph type="sldNum" sz="quarter" idx="5"/>
          </p:nvPr>
        </p:nvSpPr>
        <p:spPr/>
        <p:txBody>
          <a:bodyPr/>
          <a:lstStyle/>
          <a:p>
            <a:fld id="{DF7F1E94-AA42-0348-951B-A2FC5A7D595E}" type="slidenum">
              <a:rPr lang="en-US" smtClean="0"/>
              <a:t>3</a:t>
            </a:fld>
            <a:endParaRPr lang="en-US"/>
          </a:p>
        </p:txBody>
      </p:sp>
    </p:spTree>
    <p:extLst>
      <p:ext uri="{BB962C8B-B14F-4D97-AF65-F5344CB8AC3E}">
        <p14:creationId xmlns:p14="http://schemas.microsoft.com/office/powerpoint/2010/main" val="2302922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Trauma is an EVENT that is EXPERIENCED that has lasting EFFECTS. The foreclosure of choice surrounding what happens to one’s own body is the very epitome of trauma. </a:t>
            </a:r>
          </a:p>
          <a:p>
            <a:endParaRPr lang="en-US" dirty="0"/>
          </a:p>
          <a:p>
            <a:r>
              <a:rPr lang="en-US" dirty="0"/>
              <a:t>Trauma specialist Judith Herman explains in </a:t>
            </a:r>
            <a:r>
              <a:rPr lang="en-US" i="1" dirty="0"/>
              <a:t>Trauma and Recovery</a:t>
            </a:r>
            <a:r>
              <a:rPr lang="en-US" dirty="0"/>
              <a:t>, “[t]he core experiences of psychological trauma are disempowerment and disconnection from others.” As women of color, many of us have become habituated to the daily effects of oppression in our academic institutions and disciplines, spaces that often compromise our integrity and difference while purportedly thriving because of our very embodied raced, gendered, and sexed specificity. Yet, this habituation comes at a cost which is the additional labor of being labeled different by virtue of your corporeal existence.</a:t>
            </a:r>
            <a:r>
              <a:rPr lang="en-US" dirty="0">
                <a:effectLst/>
              </a:rPr>
              <a:t> </a:t>
            </a:r>
            <a:r>
              <a:rPr lang="en-US" dirty="0"/>
              <a:t>Judith L. Herman, </a:t>
            </a:r>
            <a:r>
              <a:rPr lang="en-US" i="1" dirty="0"/>
              <a:t>Trauma and Recovery: The Aftermath of Violence – from Domestic Abuse to Political Terror</a:t>
            </a:r>
            <a:r>
              <a:rPr lang="en-US" dirty="0"/>
              <a:t> (New York: Basic Books, 1992), 133.</a:t>
            </a:r>
            <a:endParaRPr lang="en-US" dirty="0">
              <a:effectLst/>
            </a:endParaRPr>
          </a:p>
          <a:p>
            <a:r>
              <a:rPr lang="en-US" dirty="0"/>
              <a:t> </a:t>
            </a:r>
            <a:endParaRPr lang="en-US" dirty="0">
              <a:effectLst/>
            </a:endParaRPr>
          </a:p>
          <a:p>
            <a:r>
              <a:rPr lang="en-US" dirty="0"/>
              <a:t>Because we are living in an increasingly racialized world where racism has become even more normalized, we may feel that are under the surveillance and public scrutiny which requires us to constantly self-check and even constrain our identities through how we dress, speak, and act in meetings, classrooms, and other public spaces of gathering. The impact of this pressure to contort ourselves into acceptability alongside the margins of whiteness leaves its imprint in the body as we work to fit into a system that works to maintain our misalignment with its norms. </a:t>
            </a:r>
          </a:p>
        </p:txBody>
      </p:sp>
      <p:sp>
        <p:nvSpPr>
          <p:cNvPr id="4" name="Slide Number Placeholder 3"/>
          <p:cNvSpPr>
            <a:spLocks noGrp="1"/>
          </p:cNvSpPr>
          <p:nvPr>
            <p:ph type="sldNum" sz="quarter" idx="5"/>
          </p:nvPr>
        </p:nvSpPr>
        <p:spPr/>
        <p:txBody>
          <a:bodyPr/>
          <a:lstStyle/>
          <a:p>
            <a:fld id="{DF7F1E94-AA42-0348-951B-A2FC5A7D595E}" type="slidenum">
              <a:rPr lang="en-US" smtClean="0"/>
              <a:t>4</a:t>
            </a:fld>
            <a:endParaRPr lang="en-US"/>
          </a:p>
        </p:txBody>
      </p:sp>
    </p:spTree>
    <p:extLst>
      <p:ext uri="{BB962C8B-B14F-4D97-AF65-F5344CB8AC3E}">
        <p14:creationId xmlns:p14="http://schemas.microsoft.com/office/powerpoint/2010/main" val="2735895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a:p>
            <a:pPr defTabSz="931774">
              <a:defRPr/>
            </a:pPr>
            <a:r>
              <a:rPr lang="en-US" dirty="0"/>
              <a:t>This survival mechanism kicks in when forced to conform to and abide by the rules of dominator culture (of which the academy is no stranger and no innocent bystander) in order to confirm its presumed legitimacy. We cannot allow ourselves to publicly register the very real struggles in the white institution in order to make our way, yet the high levels of stress, anxiety, and health crises experienced by women of color are direct measures of the psychic effects of racial, sexual, and gender violence in our professional lives. </a:t>
            </a:r>
          </a:p>
          <a:p>
            <a:pPr defTabSz="931774">
              <a:defRPr/>
            </a:pPr>
            <a:endParaRPr lang="en-US" dirty="0"/>
          </a:p>
          <a:p>
            <a:pPr defTabSz="931774">
              <a:defRPr/>
            </a:pPr>
            <a:r>
              <a:rPr lang="en-US" dirty="0"/>
              <a:t>We suffer, but we suffer in silence behind closed doors and our bodies continue pay the price. </a:t>
            </a:r>
            <a:endParaRPr lang="en-US" dirty="0">
              <a:effectLst/>
            </a:endParaRPr>
          </a:p>
          <a:p>
            <a:r>
              <a:rPr lang="en-US" dirty="0"/>
              <a:t>The game requires us to play by the rules, which are often stacked against us and not equally measured. </a:t>
            </a:r>
          </a:p>
        </p:txBody>
      </p:sp>
      <p:sp>
        <p:nvSpPr>
          <p:cNvPr id="4" name="Slide Number Placeholder 3"/>
          <p:cNvSpPr>
            <a:spLocks noGrp="1"/>
          </p:cNvSpPr>
          <p:nvPr>
            <p:ph type="sldNum" sz="quarter" idx="5"/>
          </p:nvPr>
        </p:nvSpPr>
        <p:spPr/>
        <p:txBody>
          <a:bodyPr/>
          <a:lstStyle/>
          <a:p>
            <a:fld id="{DF7F1E94-AA42-0348-951B-A2FC5A7D595E}" type="slidenum">
              <a:rPr lang="en-US" smtClean="0"/>
              <a:t>5</a:t>
            </a:fld>
            <a:endParaRPr lang="en-US"/>
          </a:p>
        </p:txBody>
      </p:sp>
    </p:spTree>
    <p:extLst>
      <p:ext uri="{BB962C8B-B14F-4D97-AF65-F5344CB8AC3E}">
        <p14:creationId xmlns:p14="http://schemas.microsoft.com/office/powerpoint/2010/main" val="3428316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7F1E94-AA42-0348-951B-A2FC5A7D595E}" type="slidenum">
              <a:rPr lang="en-US" smtClean="0"/>
              <a:t>6</a:t>
            </a:fld>
            <a:endParaRPr lang="en-US"/>
          </a:p>
        </p:txBody>
      </p:sp>
    </p:spTree>
    <p:extLst>
      <p:ext uri="{BB962C8B-B14F-4D97-AF65-F5344CB8AC3E}">
        <p14:creationId xmlns:p14="http://schemas.microsoft.com/office/powerpoint/2010/main" val="1081872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7F1E94-AA42-0348-951B-A2FC5A7D595E}" type="slidenum">
              <a:rPr lang="en-US" smtClean="0"/>
              <a:t>7</a:t>
            </a:fld>
            <a:endParaRPr lang="en-US"/>
          </a:p>
        </p:txBody>
      </p:sp>
    </p:spTree>
    <p:extLst>
      <p:ext uri="{BB962C8B-B14F-4D97-AF65-F5344CB8AC3E}">
        <p14:creationId xmlns:p14="http://schemas.microsoft.com/office/powerpoint/2010/main" val="3262398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mindfulness generated from somatic awareness practice builds our own capacity to love self and other</a:t>
            </a:r>
            <a:endParaRPr lang="en-US" dirty="0">
              <a:effectLst/>
            </a:endParaRPr>
          </a:p>
          <a:p>
            <a:r>
              <a:rPr lang="en-US" dirty="0"/>
              <a:t> </a:t>
            </a:r>
            <a:endParaRPr lang="en-US" dirty="0">
              <a:effectLst/>
            </a:endParaRPr>
          </a:p>
          <a:p>
            <a:r>
              <a:rPr lang="en-US" dirty="0"/>
              <a:t> </a:t>
            </a:r>
          </a:p>
        </p:txBody>
      </p:sp>
      <p:sp>
        <p:nvSpPr>
          <p:cNvPr id="4" name="Slide Number Placeholder 3"/>
          <p:cNvSpPr>
            <a:spLocks noGrp="1"/>
          </p:cNvSpPr>
          <p:nvPr>
            <p:ph type="sldNum" sz="quarter" idx="5"/>
          </p:nvPr>
        </p:nvSpPr>
        <p:spPr/>
        <p:txBody>
          <a:bodyPr/>
          <a:lstStyle/>
          <a:p>
            <a:fld id="{DF7F1E94-AA42-0348-951B-A2FC5A7D595E}" type="slidenum">
              <a:rPr lang="en-US" smtClean="0"/>
              <a:t>8</a:t>
            </a:fld>
            <a:endParaRPr lang="en-US"/>
          </a:p>
        </p:txBody>
      </p:sp>
    </p:spTree>
    <p:extLst>
      <p:ext uri="{BB962C8B-B14F-4D97-AF65-F5344CB8AC3E}">
        <p14:creationId xmlns:p14="http://schemas.microsoft.com/office/powerpoint/2010/main" val="3641834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7F1E94-AA42-0348-951B-A2FC5A7D595E}" type="slidenum">
              <a:rPr lang="en-US" smtClean="0"/>
              <a:t>9</a:t>
            </a:fld>
            <a:endParaRPr lang="en-US"/>
          </a:p>
        </p:txBody>
      </p:sp>
    </p:spTree>
    <p:extLst>
      <p:ext uri="{BB962C8B-B14F-4D97-AF65-F5344CB8AC3E}">
        <p14:creationId xmlns:p14="http://schemas.microsoft.com/office/powerpoint/2010/main" val="976802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86E5E-4703-AB4B-8D82-D45B5BE45F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2F5286-E033-794D-AC57-5F4B538845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53C392-D9F9-9C41-BFB3-6E8998D1E6A5}"/>
              </a:ext>
            </a:extLst>
          </p:cNvPr>
          <p:cNvSpPr>
            <a:spLocks noGrp="1"/>
          </p:cNvSpPr>
          <p:nvPr>
            <p:ph type="dt" sz="half" idx="10"/>
          </p:nvPr>
        </p:nvSpPr>
        <p:spPr/>
        <p:txBody>
          <a:bodyPr/>
          <a:lstStyle/>
          <a:p>
            <a:fld id="{D2B0A30F-19BD-074E-A3DC-08B4CB823729}" type="datetimeFigureOut">
              <a:rPr lang="en-US" smtClean="0"/>
              <a:t>9/24/20</a:t>
            </a:fld>
            <a:endParaRPr lang="en-US"/>
          </a:p>
        </p:txBody>
      </p:sp>
      <p:sp>
        <p:nvSpPr>
          <p:cNvPr id="5" name="Footer Placeholder 4">
            <a:extLst>
              <a:ext uri="{FF2B5EF4-FFF2-40B4-BE49-F238E27FC236}">
                <a16:creationId xmlns:a16="http://schemas.microsoft.com/office/drawing/2014/main" id="{CF26E360-6067-8342-B931-17AC7F5C38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842DDA-B948-9247-A4C8-72B891B78094}"/>
              </a:ext>
            </a:extLst>
          </p:cNvPr>
          <p:cNvSpPr>
            <a:spLocks noGrp="1"/>
          </p:cNvSpPr>
          <p:nvPr>
            <p:ph type="sldNum" sz="quarter" idx="12"/>
          </p:nvPr>
        </p:nvSpPr>
        <p:spPr/>
        <p:txBody>
          <a:bodyPr/>
          <a:lstStyle/>
          <a:p>
            <a:fld id="{E8BC1B98-68CA-CB4E-A039-D2D34760B423}" type="slidenum">
              <a:rPr lang="en-US" smtClean="0"/>
              <a:t>‹#›</a:t>
            </a:fld>
            <a:endParaRPr lang="en-US"/>
          </a:p>
        </p:txBody>
      </p:sp>
    </p:spTree>
    <p:extLst>
      <p:ext uri="{BB962C8B-B14F-4D97-AF65-F5344CB8AC3E}">
        <p14:creationId xmlns:p14="http://schemas.microsoft.com/office/powerpoint/2010/main" val="1382825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74392-4837-9D47-880B-41BFAAAF64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8FC6DC-7B25-324E-9A4E-0D6BC3CC80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45E547-F7B8-C14A-9773-83245B1AB924}"/>
              </a:ext>
            </a:extLst>
          </p:cNvPr>
          <p:cNvSpPr>
            <a:spLocks noGrp="1"/>
          </p:cNvSpPr>
          <p:nvPr>
            <p:ph type="dt" sz="half" idx="10"/>
          </p:nvPr>
        </p:nvSpPr>
        <p:spPr/>
        <p:txBody>
          <a:bodyPr/>
          <a:lstStyle/>
          <a:p>
            <a:fld id="{D2B0A30F-19BD-074E-A3DC-08B4CB823729}" type="datetimeFigureOut">
              <a:rPr lang="en-US" smtClean="0"/>
              <a:t>9/24/20</a:t>
            </a:fld>
            <a:endParaRPr lang="en-US"/>
          </a:p>
        </p:txBody>
      </p:sp>
      <p:sp>
        <p:nvSpPr>
          <p:cNvPr id="5" name="Footer Placeholder 4">
            <a:extLst>
              <a:ext uri="{FF2B5EF4-FFF2-40B4-BE49-F238E27FC236}">
                <a16:creationId xmlns:a16="http://schemas.microsoft.com/office/drawing/2014/main" id="{82A5F8A6-64EA-B340-B9D6-FD198BC607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80175-9D32-E849-B42A-3DDD417AA89C}"/>
              </a:ext>
            </a:extLst>
          </p:cNvPr>
          <p:cNvSpPr>
            <a:spLocks noGrp="1"/>
          </p:cNvSpPr>
          <p:nvPr>
            <p:ph type="sldNum" sz="quarter" idx="12"/>
          </p:nvPr>
        </p:nvSpPr>
        <p:spPr/>
        <p:txBody>
          <a:bodyPr/>
          <a:lstStyle/>
          <a:p>
            <a:fld id="{E8BC1B98-68CA-CB4E-A039-D2D34760B423}" type="slidenum">
              <a:rPr lang="en-US" smtClean="0"/>
              <a:t>‹#›</a:t>
            </a:fld>
            <a:endParaRPr lang="en-US"/>
          </a:p>
        </p:txBody>
      </p:sp>
    </p:spTree>
    <p:extLst>
      <p:ext uri="{BB962C8B-B14F-4D97-AF65-F5344CB8AC3E}">
        <p14:creationId xmlns:p14="http://schemas.microsoft.com/office/powerpoint/2010/main" val="2118405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4B59F6-BFF5-474B-8700-7B4ED6CB94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63F7D6-DC37-7E41-A5D0-92C6BA04B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8B8B47-6C9C-D04D-9FD6-02DC2DAEA44A}"/>
              </a:ext>
            </a:extLst>
          </p:cNvPr>
          <p:cNvSpPr>
            <a:spLocks noGrp="1"/>
          </p:cNvSpPr>
          <p:nvPr>
            <p:ph type="dt" sz="half" idx="10"/>
          </p:nvPr>
        </p:nvSpPr>
        <p:spPr/>
        <p:txBody>
          <a:bodyPr/>
          <a:lstStyle/>
          <a:p>
            <a:fld id="{D2B0A30F-19BD-074E-A3DC-08B4CB823729}" type="datetimeFigureOut">
              <a:rPr lang="en-US" smtClean="0"/>
              <a:t>9/24/20</a:t>
            </a:fld>
            <a:endParaRPr lang="en-US"/>
          </a:p>
        </p:txBody>
      </p:sp>
      <p:sp>
        <p:nvSpPr>
          <p:cNvPr id="5" name="Footer Placeholder 4">
            <a:extLst>
              <a:ext uri="{FF2B5EF4-FFF2-40B4-BE49-F238E27FC236}">
                <a16:creationId xmlns:a16="http://schemas.microsoft.com/office/drawing/2014/main" id="{7502442E-5573-4C4D-9BEA-9371E20A3D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FA9A6E-B244-9647-A6E5-E09F7219F887}"/>
              </a:ext>
            </a:extLst>
          </p:cNvPr>
          <p:cNvSpPr>
            <a:spLocks noGrp="1"/>
          </p:cNvSpPr>
          <p:nvPr>
            <p:ph type="sldNum" sz="quarter" idx="12"/>
          </p:nvPr>
        </p:nvSpPr>
        <p:spPr/>
        <p:txBody>
          <a:bodyPr/>
          <a:lstStyle/>
          <a:p>
            <a:fld id="{E8BC1B98-68CA-CB4E-A039-D2D34760B423}" type="slidenum">
              <a:rPr lang="en-US" smtClean="0"/>
              <a:t>‹#›</a:t>
            </a:fld>
            <a:endParaRPr lang="en-US"/>
          </a:p>
        </p:txBody>
      </p:sp>
    </p:spTree>
    <p:extLst>
      <p:ext uri="{BB962C8B-B14F-4D97-AF65-F5344CB8AC3E}">
        <p14:creationId xmlns:p14="http://schemas.microsoft.com/office/powerpoint/2010/main" val="2553177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2E244-C13B-B546-A6F6-D7243F9081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AC2CAB-ED58-944F-9956-2117334826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DA0484-5E01-CD47-BE97-2F6307E4F183}"/>
              </a:ext>
            </a:extLst>
          </p:cNvPr>
          <p:cNvSpPr>
            <a:spLocks noGrp="1"/>
          </p:cNvSpPr>
          <p:nvPr>
            <p:ph type="dt" sz="half" idx="10"/>
          </p:nvPr>
        </p:nvSpPr>
        <p:spPr/>
        <p:txBody>
          <a:bodyPr/>
          <a:lstStyle/>
          <a:p>
            <a:fld id="{D2B0A30F-19BD-074E-A3DC-08B4CB823729}" type="datetimeFigureOut">
              <a:rPr lang="en-US" smtClean="0"/>
              <a:t>9/24/20</a:t>
            </a:fld>
            <a:endParaRPr lang="en-US"/>
          </a:p>
        </p:txBody>
      </p:sp>
      <p:sp>
        <p:nvSpPr>
          <p:cNvPr id="5" name="Footer Placeholder 4">
            <a:extLst>
              <a:ext uri="{FF2B5EF4-FFF2-40B4-BE49-F238E27FC236}">
                <a16:creationId xmlns:a16="http://schemas.microsoft.com/office/drawing/2014/main" id="{BF12055D-8212-B94A-9050-6C15BCB519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BD638A-81A8-DF47-B79F-E25A65B522BD}"/>
              </a:ext>
            </a:extLst>
          </p:cNvPr>
          <p:cNvSpPr>
            <a:spLocks noGrp="1"/>
          </p:cNvSpPr>
          <p:nvPr>
            <p:ph type="sldNum" sz="quarter" idx="12"/>
          </p:nvPr>
        </p:nvSpPr>
        <p:spPr/>
        <p:txBody>
          <a:bodyPr/>
          <a:lstStyle/>
          <a:p>
            <a:fld id="{E8BC1B98-68CA-CB4E-A039-D2D34760B423}" type="slidenum">
              <a:rPr lang="en-US" smtClean="0"/>
              <a:t>‹#›</a:t>
            </a:fld>
            <a:endParaRPr lang="en-US"/>
          </a:p>
        </p:txBody>
      </p:sp>
    </p:spTree>
    <p:extLst>
      <p:ext uri="{BB962C8B-B14F-4D97-AF65-F5344CB8AC3E}">
        <p14:creationId xmlns:p14="http://schemas.microsoft.com/office/powerpoint/2010/main" val="1924732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DFF1A-60CF-5C42-968E-0EECA54370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143B4B-C322-B947-8F4C-45AE59BE22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B32F46-175D-5545-A767-EDBD8030B74F}"/>
              </a:ext>
            </a:extLst>
          </p:cNvPr>
          <p:cNvSpPr>
            <a:spLocks noGrp="1"/>
          </p:cNvSpPr>
          <p:nvPr>
            <p:ph type="dt" sz="half" idx="10"/>
          </p:nvPr>
        </p:nvSpPr>
        <p:spPr/>
        <p:txBody>
          <a:bodyPr/>
          <a:lstStyle/>
          <a:p>
            <a:fld id="{D2B0A30F-19BD-074E-A3DC-08B4CB823729}" type="datetimeFigureOut">
              <a:rPr lang="en-US" smtClean="0"/>
              <a:t>9/24/20</a:t>
            </a:fld>
            <a:endParaRPr lang="en-US"/>
          </a:p>
        </p:txBody>
      </p:sp>
      <p:sp>
        <p:nvSpPr>
          <p:cNvPr id="5" name="Footer Placeholder 4">
            <a:extLst>
              <a:ext uri="{FF2B5EF4-FFF2-40B4-BE49-F238E27FC236}">
                <a16:creationId xmlns:a16="http://schemas.microsoft.com/office/drawing/2014/main" id="{C80BBEAB-B5BB-B94F-8ADF-C19884734D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4609AE-15BB-8C40-87A4-2B6E86C615DA}"/>
              </a:ext>
            </a:extLst>
          </p:cNvPr>
          <p:cNvSpPr>
            <a:spLocks noGrp="1"/>
          </p:cNvSpPr>
          <p:nvPr>
            <p:ph type="sldNum" sz="quarter" idx="12"/>
          </p:nvPr>
        </p:nvSpPr>
        <p:spPr/>
        <p:txBody>
          <a:bodyPr/>
          <a:lstStyle/>
          <a:p>
            <a:fld id="{E8BC1B98-68CA-CB4E-A039-D2D34760B423}" type="slidenum">
              <a:rPr lang="en-US" smtClean="0"/>
              <a:t>‹#›</a:t>
            </a:fld>
            <a:endParaRPr lang="en-US"/>
          </a:p>
        </p:txBody>
      </p:sp>
    </p:spTree>
    <p:extLst>
      <p:ext uri="{BB962C8B-B14F-4D97-AF65-F5344CB8AC3E}">
        <p14:creationId xmlns:p14="http://schemas.microsoft.com/office/powerpoint/2010/main" val="26749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B4FC3-0A93-FE49-B7EE-3012B0B61B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AF5641-2BDA-274A-810B-7CA7777C2B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4D0D6D-CF0E-294B-8505-262557E5BC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27BF5E-BD2A-2F40-A9E9-00FE6DE1998B}"/>
              </a:ext>
            </a:extLst>
          </p:cNvPr>
          <p:cNvSpPr>
            <a:spLocks noGrp="1"/>
          </p:cNvSpPr>
          <p:nvPr>
            <p:ph type="dt" sz="half" idx="10"/>
          </p:nvPr>
        </p:nvSpPr>
        <p:spPr/>
        <p:txBody>
          <a:bodyPr/>
          <a:lstStyle/>
          <a:p>
            <a:fld id="{D2B0A30F-19BD-074E-A3DC-08B4CB823729}" type="datetimeFigureOut">
              <a:rPr lang="en-US" smtClean="0"/>
              <a:t>9/24/20</a:t>
            </a:fld>
            <a:endParaRPr lang="en-US"/>
          </a:p>
        </p:txBody>
      </p:sp>
      <p:sp>
        <p:nvSpPr>
          <p:cNvPr id="6" name="Footer Placeholder 5">
            <a:extLst>
              <a:ext uri="{FF2B5EF4-FFF2-40B4-BE49-F238E27FC236}">
                <a16:creationId xmlns:a16="http://schemas.microsoft.com/office/drawing/2014/main" id="{7E4AD3E1-F172-F044-98C7-3927C58963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3490BB-DF35-8B49-8B67-F5DC9BFC3D34}"/>
              </a:ext>
            </a:extLst>
          </p:cNvPr>
          <p:cNvSpPr>
            <a:spLocks noGrp="1"/>
          </p:cNvSpPr>
          <p:nvPr>
            <p:ph type="sldNum" sz="quarter" idx="12"/>
          </p:nvPr>
        </p:nvSpPr>
        <p:spPr/>
        <p:txBody>
          <a:bodyPr/>
          <a:lstStyle/>
          <a:p>
            <a:fld id="{E8BC1B98-68CA-CB4E-A039-D2D34760B423}" type="slidenum">
              <a:rPr lang="en-US" smtClean="0"/>
              <a:t>‹#›</a:t>
            </a:fld>
            <a:endParaRPr lang="en-US"/>
          </a:p>
        </p:txBody>
      </p:sp>
    </p:spTree>
    <p:extLst>
      <p:ext uri="{BB962C8B-B14F-4D97-AF65-F5344CB8AC3E}">
        <p14:creationId xmlns:p14="http://schemas.microsoft.com/office/powerpoint/2010/main" val="754306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E3A68-1A07-E947-AFFD-4A448F1569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5AA5E3-4D37-884A-975D-F72CA8B52B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11AFFB-AC0E-B94A-AE38-2395F2B141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00741A-6CD4-4A44-A435-032B24F2E8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3FECE9-8DC5-B84C-906A-6CB6DAD15D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4A9A2D-C498-DD4D-80D3-2A0F1B52A214}"/>
              </a:ext>
            </a:extLst>
          </p:cNvPr>
          <p:cNvSpPr>
            <a:spLocks noGrp="1"/>
          </p:cNvSpPr>
          <p:nvPr>
            <p:ph type="dt" sz="half" idx="10"/>
          </p:nvPr>
        </p:nvSpPr>
        <p:spPr/>
        <p:txBody>
          <a:bodyPr/>
          <a:lstStyle/>
          <a:p>
            <a:fld id="{D2B0A30F-19BD-074E-A3DC-08B4CB823729}" type="datetimeFigureOut">
              <a:rPr lang="en-US" smtClean="0"/>
              <a:t>9/24/20</a:t>
            </a:fld>
            <a:endParaRPr lang="en-US"/>
          </a:p>
        </p:txBody>
      </p:sp>
      <p:sp>
        <p:nvSpPr>
          <p:cNvPr id="8" name="Footer Placeholder 7">
            <a:extLst>
              <a:ext uri="{FF2B5EF4-FFF2-40B4-BE49-F238E27FC236}">
                <a16:creationId xmlns:a16="http://schemas.microsoft.com/office/drawing/2014/main" id="{227F1C81-E3B9-B644-9B4A-B83B41EEB3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47FF46-26E8-124B-A7FE-8AC16F3E8802}"/>
              </a:ext>
            </a:extLst>
          </p:cNvPr>
          <p:cNvSpPr>
            <a:spLocks noGrp="1"/>
          </p:cNvSpPr>
          <p:nvPr>
            <p:ph type="sldNum" sz="quarter" idx="12"/>
          </p:nvPr>
        </p:nvSpPr>
        <p:spPr/>
        <p:txBody>
          <a:bodyPr/>
          <a:lstStyle/>
          <a:p>
            <a:fld id="{E8BC1B98-68CA-CB4E-A039-D2D34760B423}" type="slidenum">
              <a:rPr lang="en-US" smtClean="0"/>
              <a:t>‹#›</a:t>
            </a:fld>
            <a:endParaRPr lang="en-US"/>
          </a:p>
        </p:txBody>
      </p:sp>
    </p:spTree>
    <p:extLst>
      <p:ext uri="{BB962C8B-B14F-4D97-AF65-F5344CB8AC3E}">
        <p14:creationId xmlns:p14="http://schemas.microsoft.com/office/powerpoint/2010/main" val="653996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D41F2-AFA0-6D49-B57C-DD2759A68D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15859C-C373-AB46-834D-0D75B3557BD8}"/>
              </a:ext>
            </a:extLst>
          </p:cNvPr>
          <p:cNvSpPr>
            <a:spLocks noGrp="1"/>
          </p:cNvSpPr>
          <p:nvPr>
            <p:ph type="dt" sz="half" idx="10"/>
          </p:nvPr>
        </p:nvSpPr>
        <p:spPr/>
        <p:txBody>
          <a:bodyPr/>
          <a:lstStyle/>
          <a:p>
            <a:fld id="{D2B0A30F-19BD-074E-A3DC-08B4CB823729}" type="datetimeFigureOut">
              <a:rPr lang="en-US" smtClean="0"/>
              <a:t>9/24/20</a:t>
            </a:fld>
            <a:endParaRPr lang="en-US"/>
          </a:p>
        </p:txBody>
      </p:sp>
      <p:sp>
        <p:nvSpPr>
          <p:cNvPr id="4" name="Footer Placeholder 3">
            <a:extLst>
              <a:ext uri="{FF2B5EF4-FFF2-40B4-BE49-F238E27FC236}">
                <a16:creationId xmlns:a16="http://schemas.microsoft.com/office/drawing/2014/main" id="{D6C2C173-94DC-CC4D-A53B-1313D5EC71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33652A-1655-F743-A0A4-0E59F61BA3AD}"/>
              </a:ext>
            </a:extLst>
          </p:cNvPr>
          <p:cNvSpPr>
            <a:spLocks noGrp="1"/>
          </p:cNvSpPr>
          <p:nvPr>
            <p:ph type="sldNum" sz="quarter" idx="12"/>
          </p:nvPr>
        </p:nvSpPr>
        <p:spPr/>
        <p:txBody>
          <a:bodyPr/>
          <a:lstStyle/>
          <a:p>
            <a:fld id="{E8BC1B98-68CA-CB4E-A039-D2D34760B423}" type="slidenum">
              <a:rPr lang="en-US" smtClean="0"/>
              <a:t>‹#›</a:t>
            </a:fld>
            <a:endParaRPr lang="en-US"/>
          </a:p>
        </p:txBody>
      </p:sp>
    </p:spTree>
    <p:extLst>
      <p:ext uri="{BB962C8B-B14F-4D97-AF65-F5344CB8AC3E}">
        <p14:creationId xmlns:p14="http://schemas.microsoft.com/office/powerpoint/2010/main" val="1804748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E495B2-0A86-C041-9EBE-8F08EE38A55D}"/>
              </a:ext>
            </a:extLst>
          </p:cNvPr>
          <p:cNvSpPr>
            <a:spLocks noGrp="1"/>
          </p:cNvSpPr>
          <p:nvPr>
            <p:ph type="dt" sz="half" idx="10"/>
          </p:nvPr>
        </p:nvSpPr>
        <p:spPr/>
        <p:txBody>
          <a:bodyPr/>
          <a:lstStyle/>
          <a:p>
            <a:fld id="{D2B0A30F-19BD-074E-A3DC-08B4CB823729}" type="datetimeFigureOut">
              <a:rPr lang="en-US" smtClean="0"/>
              <a:t>9/24/20</a:t>
            </a:fld>
            <a:endParaRPr lang="en-US"/>
          </a:p>
        </p:txBody>
      </p:sp>
      <p:sp>
        <p:nvSpPr>
          <p:cNvPr id="3" name="Footer Placeholder 2">
            <a:extLst>
              <a:ext uri="{FF2B5EF4-FFF2-40B4-BE49-F238E27FC236}">
                <a16:creationId xmlns:a16="http://schemas.microsoft.com/office/drawing/2014/main" id="{B808EF04-B57C-2D4D-B848-9624AA3A62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8FD5F5-84EA-1041-B102-B894E38ED415}"/>
              </a:ext>
            </a:extLst>
          </p:cNvPr>
          <p:cNvSpPr>
            <a:spLocks noGrp="1"/>
          </p:cNvSpPr>
          <p:nvPr>
            <p:ph type="sldNum" sz="quarter" idx="12"/>
          </p:nvPr>
        </p:nvSpPr>
        <p:spPr/>
        <p:txBody>
          <a:bodyPr/>
          <a:lstStyle/>
          <a:p>
            <a:fld id="{E8BC1B98-68CA-CB4E-A039-D2D34760B423}" type="slidenum">
              <a:rPr lang="en-US" smtClean="0"/>
              <a:t>‹#›</a:t>
            </a:fld>
            <a:endParaRPr lang="en-US"/>
          </a:p>
        </p:txBody>
      </p:sp>
    </p:spTree>
    <p:extLst>
      <p:ext uri="{BB962C8B-B14F-4D97-AF65-F5344CB8AC3E}">
        <p14:creationId xmlns:p14="http://schemas.microsoft.com/office/powerpoint/2010/main" val="4114279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142AD-2A6F-AA4B-A50F-B2FB14A780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F64AB4-3970-4043-9EA1-119AA81C53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24C1C9-F3D8-A647-8EDD-917DBEBB9A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C0D08A-600D-CB41-B805-A3B2C25514C3}"/>
              </a:ext>
            </a:extLst>
          </p:cNvPr>
          <p:cNvSpPr>
            <a:spLocks noGrp="1"/>
          </p:cNvSpPr>
          <p:nvPr>
            <p:ph type="dt" sz="half" idx="10"/>
          </p:nvPr>
        </p:nvSpPr>
        <p:spPr/>
        <p:txBody>
          <a:bodyPr/>
          <a:lstStyle/>
          <a:p>
            <a:fld id="{D2B0A30F-19BD-074E-A3DC-08B4CB823729}" type="datetimeFigureOut">
              <a:rPr lang="en-US" smtClean="0"/>
              <a:t>9/24/20</a:t>
            </a:fld>
            <a:endParaRPr lang="en-US"/>
          </a:p>
        </p:txBody>
      </p:sp>
      <p:sp>
        <p:nvSpPr>
          <p:cNvPr id="6" name="Footer Placeholder 5">
            <a:extLst>
              <a:ext uri="{FF2B5EF4-FFF2-40B4-BE49-F238E27FC236}">
                <a16:creationId xmlns:a16="http://schemas.microsoft.com/office/drawing/2014/main" id="{94EF6A39-8EB4-C445-ABA7-F5BDBE2AE8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624462-A020-A04B-B041-8F202E9709BB}"/>
              </a:ext>
            </a:extLst>
          </p:cNvPr>
          <p:cNvSpPr>
            <a:spLocks noGrp="1"/>
          </p:cNvSpPr>
          <p:nvPr>
            <p:ph type="sldNum" sz="quarter" idx="12"/>
          </p:nvPr>
        </p:nvSpPr>
        <p:spPr/>
        <p:txBody>
          <a:bodyPr/>
          <a:lstStyle/>
          <a:p>
            <a:fld id="{E8BC1B98-68CA-CB4E-A039-D2D34760B423}" type="slidenum">
              <a:rPr lang="en-US" smtClean="0"/>
              <a:t>‹#›</a:t>
            </a:fld>
            <a:endParaRPr lang="en-US"/>
          </a:p>
        </p:txBody>
      </p:sp>
    </p:spTree>
    <p:extLst>
      <p:ext uri="{BB962C8B-B14F-4D97-AF65-F5344CB8AC3E}">
        <p14:creationId xmlns:p14="http://schemas.microsoft.com/office/powerpoint/2010/main" val="230895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FA38F-5335-F24F-B0EA-5890085A0A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F202FB-5B59-8742-8188-2DA25B870D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3ACFB5-B121-434B-A9FC-395A887D32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B54EBF-D254-9C46-937A-61872CC0BD30}"/>
              </a:ext>
            </a:extLst>
          </p:cNvPr>
          <p:cNvSpPr>
            <a:spLocks noGrp="1"/>
          </p:cNvSpPr>
          <p:nvPr>
            <p:ph type="dt" sz="half" idx="10"/>
          </p:nvPr>
        </p:nvSpPr>
        <p:spPr/>
        <p:txBody>
          <a:bodyPr/>
          <a:lstStyle/>
          <a:p>
            <a:fld id="{D2B0A30F-19BD-074E-A3DC-08B4CB823729}" type="datetimeFigureOut">
              <a:rPr lang="en-US" smtClean="0"/>
              <a:t>9/24/20</a:t>
            </a:fld>
            <a:endParaRPr lang="en-US"/>
          </a:p>
        </p:txBody>
      </p:sp>
      <p:sp>
        <p:nvSpPr>
          <p:cNvPr id="6" name="Footer Placeholder 5">
            <a:extLst>
              <a:ext uri="{FF2B5EF4-FFF2-40B4-BE49-F238E27FC236}">
                <a16:creationId xmlns:a16="http://schemas.microsoft.com/office/drawing/2014/main" id="{F2D4CA7A-54CB-654B-9A27-E2C828C5A5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621282-CE6E-6F42-8878-E17F00CF0BC3}"/>
              </a:ext>
            </a:extLst>
          </p:cNvPr>
          <p:cNvSpPr>
            <a:spLocks noGrp="1"/>
          </p:cNvSpPr>
          <p:nvPr>
            <p:ph type="sldNum" sz="quarter" idx="12"/>
          </p:nvPr>
        </p:nvSpPr>
        <p:spPr/>
        <p:txBody>
          <a:bodyPr/>
          <a:lstStyle/>
          <a:p>
            <a:fld id="{E8BC1B98-68CA-CB4E-A039-D2D34760B423}" type="slidenum">
              <a:rPr lang="en-US" smtClean="0"/>
              <a:t>‹#›</a:t>
            </a:fld>
            <a:endParaRPr lang="en-US"/>
          </a:p>
        </p:txBody>
      </p:sp>
    </p:spTree>
    <p:extLst>
      <p:ext uri="{BB962C8B-B14F-4D97-AF65-F5344CB8AC3E}">
        <p14:creationId xmlns:p14="http://schemas.microsoft.com/office/powerpoint/2010/main" val="1539807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16363D-C046-3A4F-A482-1BB0714C11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0FD929-6B50-F04F-B7EC-4B3FE42A87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EC069E-DAE6-E148-9575-42570F68C9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0A30F-19BD-074E-A3DC-08B4CB823729}" type="datetimeFigureOut">
              <a:rPr lang="en-US" smtClean="0"/>
              <a:t>9/24/20</a:t>
            </a:fld>
            <a:endParaRPr lang="en-US"/>
          </a:p>
        </p:txBody>
      </p:sp>
      <p:sp>
        <p:nvSpPr>
          <p:cNvPr id="5" name="Footer Placeholder 4">
            <a:extLst>
              <a:ext uri="{FF2B5EF4-FFF2-40B4-BE49-F238E27FC236}">
                <a16:creationId xmlns:a16="http://schemas.microsoft.com/office/drawing/2014/main" id="{63D50B80-6007-6247-A5B6-19379FB00A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61077F-EEAF-8D4C-99EF-4290659F81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BC1B98-68CA-CB4E-A039-D2D34760B423}" type="slidenum">
              <a:rPr lang="en-US" smtClean="0"/>
              <a:t>‹#›</a:t>
            </a:fld>
            <a:endParaRPr lang="en-US"/>
          </a:p>
        </p:txBody>
      </p:sp>
    </p:spTree>
    <p:extLst>
      <p:ext uri="{BB962C8B-B14F-4D97-AF65-F5344CB8AC3E}">
        <p14:creationId xmlns:p14="http://schemas.microsoft.com/office/powerpoint/2010/main" val="3571229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5.jpg"/><Relationship Id="rId7" Type="http://schemas.openxmlformats.org/officeDocument/2006/relationships/diagramQuickStyle" Target="../diagrams/quickStyle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10" Type="http://schemas.openxmlformats.org/officeDocument/2006/relationships/hyperlink" Target="https://creativecommons.org/licenses/by-nd/3.0/" TargetMode="External"/><Relationship Id="rId4" Type="http://schemas.openxmlformats.org/officeDocument/2006/relationships/hyperlink" Target="http://psu210.wordpress.com/2013/04/08/do-the-revolution/" TargetMode="External"/><Relationship Id="rId9" Type="http://schemas.microsoft.com/office/2007/relationships/diagramDrawing" Target="../diagrams/drawing2.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6.jpg"/><Relationship Id="rId7" Type="http://schemas.openxmlformats.org/officeDocument/2006/relationships/diagramQuickStyle" Target="../diagrams/quickStyle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hyperlink" Target="https://www.publicdomainpictures.net/en/view-image.php?image=264607&amp;picture=yoga-woman-tree-pose" TargetMode="External"/><Relationship Id="rId9" Type="http://schemas.microsoft.com/office/2007/relationships/diagramDrawing" Target="../diagrams/drawing3.xml"/></Relationships>
</file>

<file path=ppt/slides/_rels/slide12.xml.rels><?xml version="1.0" encoding="UTF-8" standalone="yes"?>
<Relationships xmlns="http://schemas.openxmlformats.org/package/2006/relationships"><Relationship Id="rId3" Type="http://schemas.openxmlformats.org/officeDocument/2006/relationships/hyperlink" Target="http://www.themindfulword.org/2014/be-still-meditation-exercise-ego/" TargetMode="External"/><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www.pexels.com/photo/about-balance-ball-clouds-6531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neurocritic.blogspot.com/2014/06/and-darpa-deep-brain-stimulation-awards.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4">
            <a:extLst>
              <a:ext uri="{FF2B5EF4-FFF2-40B4-BE49-F238E27FC236}">
                <a16:creationId xmlns:a16="http://schemas.microsoft.com/office/drawing/2014/main" id="{14B3FD85-B0B4-459D-A1E6-36484224D5C5}"/>
              </a:ext>
            </a:extLst>
          </p:cNvPr>
          <p:cNvPicPr>
            <a:picLocks noChangeAspect="1"/>
          </p:cNvPicPr>
          <p:nvPr/>
        </p:nvPicPr>
        <p:blipFill rotWithShape="1">
          <a:blip r:embed="rId3"/>
          <a:srcRect r="15944"/>
          <a:stretch/>
        </p:blipFill>
        <p:spPr>
          <a:xfrm>
            <a:off x="3523488" y="10"/>
            <a:ext cx="8668512" cy="6857990"/>
          </a:xfrm>
          <a:prstGeom prst="rect">
            <a:avLst/>
          </a:prstGeom>
        </p:spPr>
      </p:pic>
      <p:sp>
        <p:nvSpPr>
          <p:cNvPr id="19"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D907B96-427F-7A4C-9710-F935C231D178}"/>
              </a:ext>
            </a:extLst>
          </p:cNvPr>
          <p:cNvSpPr>
            <a:spLocks noGrp="1"/>
          </p:cNvSpPr>
          <p:nvPr>
            <p:ph type="ctrTitle"/>
          </p:nvPr>
        </p:nvSpPr>
        <p:spPr>
          <a:xfrm>
            <a:off x="477981" y="1122363"/>
            <a:ext cx="4023360" cy="3204134"/>
          </a:xfrm>
        </p:spPr>
        <p:txBody>
          <a:bodyPr anchor="b">
            <a:normAutofit fontScale="90000"/>
          </a:bodyPr>
          <a:lstStyle/>
          <a:p>
            <a:pPr algn="l"/>
            <a:r>
              <a:rPr lang="en-US" sz="4400" b="1" dirty="0">
                <a:latin typeface="+mn-lt"/>
              </a:rPr>
              <a:t>Healing Trauma through</a:t>
            </a:r>
            <a:br>
              <a:rPr lang="en-US" sz="4400" b="1" dirty="0">
                <a:latin typeface="+mn-lt"/>
              </a:rPr>
            </a:br>
            <a:r>
              <a:rPr lang="en-US" sz="4400" b="1" dirty="0">
                <a:latin typeface="+mn-lt"/>
              </a:rPr>
              <a:t>Mindfulness and Yoga</a:t>
            </a:r>
            <a:br>
              <a:rPr lang="en-US" sz="4400" b="1" dirty="0">
                <a:latin typeface="+mn-lt"/>
              </a:rPr>
            </a:br>
            <a:r>
              <a:rPr lang="en-US" sz="3600" b="1" dirty="0">
                <a:latin typeface="+mn-lt"/>
              </a:rPr>
              <a:t>WIB Oct. 3-4, 2020</a:t>
            </a:r>
            <a:br>
              <a:rPr lang="en-US" sz="4400" b="1" dirty="0">
                <a:latin typeface="+mn-lt"/>
              </a:rPr>
            </a:br>
            <a:endParaRPr lang="en-US" sz="4400" b="1" dirty="0">
              <a:latin typeface="+mn-lt"/>
            </a:endParaRPr>
          </a:p>
        </p:txBody>
      </p:sp>
      <p:sp>
        <p:nvSpPr>
          <p:cNvPr id="3" name="Subtitle 2">
            <a:extLst>
              <a:ext uri="{FF2B5EF4-FFF2-40B4-BE49-F238E27FC236}">
                <a16:creationId xmlns:a16="http://schemas.microsoft.com/office/drawing/2014/main" id="{F2E7F83F-236F-9046-9277-0D8F7EECA346}"/>
              </a:ext>
            </a:extLst>
          </p:cNvPr>
          <p:cNvSpPr>
            <a:spLocks noGrp="1"/>
          </p:cNvSpPr>
          <p:nvPr>
            <p:ph type="subTitle" idx="1"/>
          </p:nvPr>
        </p:nvSpPr>
        <p:spPr>
          <a:xfrm>
            <a:off x="477980" y="4872922"/>
            <a:ext cx="4023359" cy="1208141"/>
          </a:xfrm>
        </p:spPr>
        <p:txBody>
          <a:bodyPr>
            <a:normAutofit/>
          </a:bodyPr>
          <a:lstStyle/>
          <a:p>
            <a:pPr algn="l"/>
            <a:r>
              <a:rPr lang="en-US" sz="1400" b="1" dirty="0"/>
              <a:t>Sharon A. Suh, Ph.D.</a:t>
            </a:r>
          </a:p>
          <a:p>
            <a:pPr algn="l"/>
            <a:r>
              <a:rPr lang="en-US" sz="1400" dirty="0"/>
              <a:t>Seattle University</a:t>
            </a:r>
          </a:p>
          <a:p>
            <a:pPr algn="l"/>
            <a:r>
              <a:rPr lang="en-US" sz="1400" dirty="0"/>
              <a:t>200 hr. RYT, T.I.Y trained, Y4T certification, ME-CL Level II Trained Teacher</a:t>
            </a:r>
          </a:p>
        </p:txBody>
      </p:sp>
      <p:sp>
        <p:nvSpPr>
          <p:cNvPr id="20"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201912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B2170A-CDD2-834D-9497-11FF8EC42057}"/>
              </a:ext>
            </a:extLst>
          </p:cNvPr>
          <p:cNvSpPr>
            <a:spLocks noGrp="1"/>
          </p:cNvSpPr>
          <p:nvPr>
            <p:ph type="title"/>
          </p:nvPr>
        </p:nvSpPr>
        <p:spPr>
          <a:xfrm>
            <a:off x="838200" y="585216"/>
            <a:ext cx="10515600" cy="1325563"/>
          </a:xfrm>
        </p:spPr>
        <p:txBody>
          <a:bodyPr>
            <a:normAutofit/>
          </a:bodyPr>
          <a:lstStyle/>
          <a:p>
            <a:r>
              <a:rPr lang="en-US" b="1">
                <a:solidFill>
                  <a:schemeClr val="bg1"/>
                </a:solidFill>
                <a:latin typeface="Calibri" panose="020F0502020204030204" pitchFamily="34" charset="0"/>
                <a:cs typeface="Calibri" panose="020F0502020204030204" pitchFamily="34" charset="0"/>
              </a:rPr>
              <a:t>Trauma as embodied experiences that mindfulness illuminates</a:t>
            </a:r>
            <a:endParaRPr lang="en-US">
              <a:solidFill>
                <a:schemeClr val="bg1"/>
              </a:solidFill>
            </a:endParaRPr>
          </a:p>
        </p:txBody>
      </p:sp>
      <p:pic>
        <p:nvPicPr>
          <p:cNvPr id="4" name="Picture 3" descr="A close up of a green leaf&#10;&#10;Description automatically generated">
            <a:extLst>
              <a:ext uri="{FF2B5EF4-FFF2-40B4-BE49-F238E27FC236}">
                <a16:creationId xmlns:a16="http://schemas.microsoft.com/office/drawing/2014/main" id="{FAC63101-0A7B-6B4C-A90F-AD10FAA3E439}"/>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r="9902"/>
          <a:stretch/>
        </p:blipFill>
        <p:spPr>
          <a:xfrm>
            <a:off x="841248" y="2516777"/>
            <a:ext cx="6236208" cy="3660185"/>
          </a:xfrm>
          <a:prstGeom prst="rect">
            <a:avLst/>
          </a:prstGeom>
        </p:spPr>
      </p:pic>
      <p:graphicFrame>
        <p:nvGraphicFramePr>
          <p:cNvPr id="14" name="Content Placeholder 2">
            <a:extLst>
              <a:ext uri="{FF2B5EF4-FFF2-40B4-BE49-F238E27FC236}">
                <a16:creationId xmlns:a16="http://schemas.microsoft.com/office/drawing/2014/main" id="{070B10CA-4AAC-4912-8CE8-958B1421D07A}"/>
              </a:ext>
            </a:extLst>
          </p:cNvPr>
          <p:cNvGraphicFramePr>
            <a:graphicFrameLocks noGrp="1"/>
          </p:cNvGraphicFramePr>
          <p:nvPr>
            <p:ph idx="1"/>
            <p:extLst>
              <p:ext uri="{D42A27DB-BD31-4B8C-83A1-F6EECF244321}">
                <p14:modId xmlns:p14="http://schemas.microsoft.com/office/powerpoint/2010/main" val="2845655971"/>
              </p:ext>
            </p:extLst>
          </p:nvPr>
        </p:nvGraphicFramePr>
        <p:xfrm>
          <a:off x="7546848" y="2516777"/>
          <a:ext cx="3803904" cy="366018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TextBox 4">
            <a:extLst>
              <a:ext uri="{FF2B5EF4-FFF2-40B4-BE49-F238E27FC236}">
                <a16:creationId xmlns:a16="http://schemas.microsoft.com/office/drawing/2014/main" id="{91B8DC9E-7929-8B43-9E52-B6D0A71A2743}"/>
              </a:ext>
            </a:extLst>
          </p:cNvPr>
          <p:cNvSpPr txBox="1"/>
          <p:nvPr/>
        </p:nvSpPr>
        <p:spPr>
          <a:xfrm>
            <a:off x="4751178" y="5976907"/>
            <a:ext cx="2326278"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psu210.wordpress.com/2013/04/08/do-the-revolution/">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10" tooltip="https://creativecommons.org/licenses/by-nd/3.0/">
                  <a:extLst>
                    <a:ext uri="{A12FA001-AC4F-418D-AE19-62706E023703}">
                      <ahyp:hlinkClr xmlns:ahyp="http://schemas.microsoft.com/office/drawing/2018/hyperlinkcolor" val="tx"/>
                    </a:ext>
                  </a:extLst>
                </a:hlinkClick>
              </a:rPr>
              <a:t>CC BY-ND</a:t>
            </a:r>
            <a:endParaRPr lang="en-US" sz="700">
              <a:solidFill>
                <a:srgbClr val="FFFFFF"/>
              </a:solidFill>
            </a:endParaRPr>
          </a:p>
        </p:txBody>
      </p:sp>
    </p:spTree>
    <p:extLst>
      <p:ext uri="{BB962C8B-B14F-4D97-AF65-F5344CB8AC3E}">
        <p14:creationId xmlns:p14="http://schemas.microsoft.com/office/powerpoint/2010/main" val="785497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F5897CCA-486C-491C-B4C1-5E5C95A827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988" y="385474"/>
            <a:ext cx="6356606" cy="1843283"/>
          </a:xfrm>
        </p:spPr>
        <p:txBody>
          <a:bodyPr vert="horz" lIns="91440" tIns="45720" rIns="91440" bIns="45720" rtlCol="0">
            <a:normAutofit/>
          </a:bodyPr>
          <a:lstStyle/>
          <a:p>
            <a:r>
              <a:rPr lang="en-US" sz="4000"/>
              <a:t>Benefits of practicing mindfulness and embodied practices such as yoga</a:t>
            </a:r>
          </a:p>
        </p:txBody>
      </p:sp>
      <p:pic>
        <p:nvPicPr>
          <p:cNvPr id="4" name="Picture 3" descr="A close up of a person&#10;&#10;Description automatically generated">
            <a:extLst>
              <a:ext uri="{FF2B5EF4-FFF2-40B4-BE49-F238E27FC236}">
                <a16:creationId xmlns:a16="http://schemas.microsoft.com/office/drawing/2014/main" id="{B44368CE-75BE-1047-B0E5-2F14E5317BC3}"/>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t="104" r="-1" b="2287"/>
          <a:stretch/>
        </p:blipFill>
        <p:spPr>
          <a:xfrm>
            <a:off x="7556409" y="557190"/>
            <a:ext cx="3995928" cy="5571896"/>
          </a:xfrm>
          <a:prstGeom prst="rect">
            <a:avLst/>
          </a:prstGeom>
          <a:effectLst/>
        </p:spPr>
      </p:pic>
      <p:graphicFrame>
        <p:nvGraphicFramePr>
          <p:cNvPr id="5" name="Content Placeholder 2">
            <a:extLst>
              <a:ext uri="{FF2B5EF4-FFF2-40B4-BE49-F238E27FC236}">
                <a16:creationId xmlns:a16="http://schemas.microsoft.com/office/drawing/2014/main" id="{B8CD36DB-D434-43F4-A27F-AEA027E1114B}"/>
              </a:ext>
            </a:extLst>
          </p:cNvPr>
          <p:cNvGraphicFramePr>
            <a:graphicFrameLocks noGrp="1"/>
          </p:cNvGraphicFramePr>
          <p:nvPr>
            <p:ph idx="1"/>
            <p:extLst>
              <p:ext uri="{D42A27DB-BD31-4B8C-83A1-F6EECF244321}">
                <p14:modId xmlns:p14="http://schemas.microsoft.com/office/powerpoint/2010/main" val="448595317"/>
              </p:ext>
            </p:extLst>
          </p:nvPr>
        </p:nvGraphicFramePr>
        <p:xfrm>
          <a:off x="831987" y="2400472"/>
          <a:ext cx="6358432" cy="372861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228462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17AB3D3-3C9C-4DED-809A-78734805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2AD3E5-6C64-FB46-87FF-F653D3F812C5}"/>
              </a:ext>
            </a:extLst>
          </p:cNvPr>
          <p:cNvSpPr>
            <a:spLocks noGrp="1"/>
          </p:cNvSpPr>
          <p:nvPr>
            <p:ph type="title"/>
          </p:nvPr>
        </p:nvSpPr>
        <p:spPr>
          <a:xfrm>
            <a:off x="793662" y="386930"/>
            <a:ext cx="10066122" cy="1298448"/>
          </a:xfrm>
        </p:spPr>
        <p:txBody>
          <a:bodyPr anchor="b">
            <a:normAutofit/>
          </a:bodyPr>
          <a:lstStyle/>
          <a:p>
            <a:r>
              <a:rPr lang="en-US" sz="4800"/>
              <a:t>Some Practices for Healing</a:t>
            </a:r>
          </a:p>
        </p:txBody>
      </p:sp>
      <p:sp>
        <p:nvSpPr>
          <p:cNvPr id="13" name="Rectangle 1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9D19D34-30B4-0D46-A989-6B865A11C1C1}"/>
              </a:ext>
            </a:extLst>
          </p:cNvPr>
          <p:cNvSpPr>
            <a:spLocks noGrp="1"/>
          </p:cNvSpPr>
          <p:nvPr>
            <p:ph idx="1"/>
          </p:nvPr>
        </p:nvSpPr>
        <p:spPr>
          <a:xfrm>
            <a:off x="793661" y="2599509"/>
            <a:ext cx="4530898" cy="3639450"/>
          </a:xfrm>
        </p:spPr>
        <p:txBody>
          <a:bodyPr anchor="ctr">
            <a:normAutofit/>
          </a:bodyPr>
          <a:lstStyle/>
          <a:p>
            <a:r>
              <a:rPr lang="en-US" sz="2000" dirty="0"/>
              <a:t>Noticing the Connection between Emotions and Physical Sensations</a:t>
            </a:r>
          </a:p>
          <a:p>
            <a:r>
              <a:rPr lang="en-US" sz="2000" dirty="0"/>
              <a:t>5-7-8 Breathing</a:t>
            </a:r>
          </a:p>
          <a:p>
            <a:r>
              <a:rPr lang="en-US" sz="2000" dirty="0"/>
              <a:t>Compassionate Touch Meditation</a:t>
            </a:r>
          </a:p>
        </p:txBody>
      </p:sp>
      <p:pic>
        <p:nvPicPr>
          <p:cNvPr id="5" name="Picture 4" descr="A picture containing sitting, table&#10;&#10;Description automatically generated">
            <a:extLst>
              <a:ext uri="{FF2B5EF4-FFF2-40B4-BE49-F238E27FC236}">
                <a16:creationId xmlns:a16="http://schemas.microsoft.com/office/drawing/2014/main" id="{C4CC51B8-5518-A843-BD48-D52F935C9ED4}"/>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2611" r="5176" b="-2"/>
          <a:stretch/>
        </p:blipFill>
        <p:spPr>
          <a:xfrm>
            <a:off x="5911532" y="2484255"/>
            <a:ext cx="5150277" cy="3714244"/>
          </a:xfrm>
          <a:prstGeom prst="rect">
            <a:avLst/>
          </a:prstGeom>
        </p:spPr>
      </p:pic>
      <p:sp>
        <p:nvSpPr>
          <p:cNvPr id="17" name="Rectangle 16">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B92B4E8-0952-A446-88BF-820A2EC44BDA}"/>
              </a:ext>
            </a:extLst>
          </p:cNvPr>
          <p:cNvSpPr txBox="1"/>
          <p:nvPr/>
        </p:nvSpPr>
        <p:spPr>
          <a:xfrm>
            <a:off x="8754767" y="5998444"/>
            <a:ext cx="2307042"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www.themindfulword.org/2014/be-still-meditation-exercise-ego/">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US" sz="700">
              <a:solidFill>
                <a:srgbClr val="FFFFFF"/>
              </a:solidFill>
            </a:endParaRPr>
          </a:p>
        </p:txBody>
      </p:sp>
    </p:spTree>
    <p:extLst>
      <p:ext uri="{BB962C8B-B14F-4D97-AF65-F5344CB8AC3E}">
        <p14:creationId xmlns:p14="http://schemas.microsoft.com/office/powerpoint/2010/main" val="3525151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2">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clouds in the sky&#10;&#10;Description automatically generated">
            <a:extLst>
              <a:ext uri="{FF2B5EF4-FFF2-40B4-BE49-F238E27FC236}">
                <a16:creationId xmlns:a16="http://schemas.microsoft.com/office/drawing/2014/main" id="{60DC3939-7CBB-D94D-8810-F5A118A47805}"/>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38686" t="9091" r="3860"/>
          <a:stretch/>
        </p:blipFill>
        <p:spPr>
          <a:xfrm>
            <a:off x="3523488" y="10"/>
            <a:ext cx="8668512" cy="6857990"/>
          </a:xfrm>
          <a:prstGeom prst="rect">
            <a:avLst/>
          </a:prstGeom>
        </p:spPr>
      </p:pic>
      <p:sp>
        <p:nvSpPr>
          <p:cNvPr id="45" name="Rectangle 44">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08059EC-7EFB-3D47-AEBF-E8BBA7FF7053}"/>
              </a:ext>
            </a:extLst>
          </p:cNvPr>
          <p:cNvSpPr>
            <a:spLocks noGrp="1"/>
          </p:cNvSpPr>
          <p:nvPr>
            <p:ph type="ctrTitle"/>
          </p:nvPr>
        </p:nvSpPr>
        <p:spPr>
          <a:xfrm>
            <a:off x="477981" y="1122363"/>
            <a:ext cx="4023360" cy="3204134"/>
          </a:xfrm>
        </p:spPr>
        <p:txBody>
          <a:bodyPr anchor="b">
            <a:normAutofit/>
          </a:bodyPr>
          <a:lstStyle/>
          <a:p>
            <a:pPr algn="l"/>
            <a:r>
              <a:rPr lang="en-US" sz="4400"/>
              <a:t>“Awareness leads to choice and choice leads to freedom.”</a:t>
            </a:r>
          </a:p>
        </p:txBody>
      </p:sp>
      <p:sp>
        <p:nvSpPr>
          <p:cNvPr id="3" name="Subtitle 2">
            <a:extLst>
              <a:ext uri="{FF2B5EF4-FFF2-40B4-BE49-F238E27FC236}">
                <a16:creationId xmlns:a16="http://schemas.microsoft.com/office/drawing/2014/main" id="{4E6B28CA-9883-2143-B951-78E931A5D741}"/>
              </a:ext>
            </a:extLst>
          </p:cNvPr>
          <p:cNvSpPr>
            <a:spLocks noGrp="1"/>
          </p:cNvSpPr>
          <p:nvPr>
            <p:ph type="subTitle" idx="1"/>
          </p:nvPr>
        </p:nvSpPr>
        <p:spPr>
          <a:xfrm>
            <a:off x="477980" y="4872922"/>
            <a:ext cx="4023359" cy="1208141"/>
          </a:xfrm>
        </p:spPr>
        <p:txBody>
          <a:bodyPr>
            <a:normAutofit/>
          </a:bodyPr>
          <a:lstStyle/>
          <a:p>
            <a:pPr algn="l"/>
            <a:r>
              <a:rPr lang="en-US" sz="2000"/>
              <a:t>Moving from Reaction to Response </a:t>
            </a:r>
          </a:p>
          <a:p>
            <a:pPr algn="l"/>
            <a:r>
              <a:rPr lang="en-US" sz="2000"/>
              <a:t>and response-ability</a:t>
            </a:r>
          </a:p>
        </p:txBody>
      </p:sp>
      <p:sp>
        <p:nvSpPr>
          <p:cNvPr id="47" name="Rectangle 4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9" name="Rectangle 4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268741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679612F-FCDD-4D4D-84A6-84A2DB237626}"/>
              </a:ext>
            </a:extLst>
          </p:cNvPr>
          <p:cNvSpPr>
            <a:spLocks noGrp="1"/>
          </p:cNvSpPr>
          <p:nvPr>
            <p:ph type="title"/>
          </p:nvPr>
        </p:nvSpPr>
        <p:spPr>
          <a:xfrm>
            <a:off x="686834" y="1153572"/>
            <a:ext cx="3200400" cy="4461163"/>
          </a:xfrm>
        </p:spPr>
        <p:txBody>
          <a:bodyPr>
            <a:normAutofit/>
          </a:bodyPr>
          <a:lstStyle/>
          <a:p>
            <a:r>
              <a:rPr lang="en-US" b="1">
                <a:solidFill>
                  <a:srgbClr val="FFFFFF"/>
                </a:solidFill>
              </a:rPr>
              <a:t>What is Trauma? Where does it live?	</a:t>
            </a:r>
          </a:p>
        </p:txBody>
      </p:sp>
      <p:sp>
        <p:nvSpPr>
          <p:cNvPr id="53" name="Arc 5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Content Placeholder 4">
            <a:extLst>
              <a:ext uri="{FF2B5EF4-FFF2-40B4-BE49-F238E27FC236}">
                <a16:creationId xmlns:a16="http://schemas.microsoft.com/office/drawing/2014/main" id="{13A35B4B-0883-CD4F-B24C-1DF8DD927B73}"/>
              </a:ext>
            </a:extLst>
          </p:cNvPr>
          <p:cNvSpPr>
            <a:spLocks noGrp="1"/>
          </p:cNvSpPr>
          <p:nvPr>
            <p:ph idx="1"/>
          </p:nvPr>
        </p:nvSpPr>
        <p:spPr>
          <a:xfrm>
            <a:off x="4447308" y="591344"/>
            <a:ext cx="6906491" cy="5585619"/>
          </a:xfrm>
        </p:spPr>
        <p:txBody>
          <a:bodyPr anchor="ctr">
            <a:normAutofit/>
          </a:bodyPr>
          <a:lstStyle/>
          <a:p>
            <a:r>
              <a:rPr lang="en-US" sz="2600" dirty="0"/>
              <a:t>“Trauma is much more than a story about something that happened long ago. The emotions and physical sensations that were imprinted during the trauma are experienced not as memories but as disruptive physical reactions in the present…”</a:t>
            </a:r>
          </a:p>
          <a:p>
            <a:pPr marL="0" indent="0">
              <a:buNone/>
            </a:pPr>
            <a:endParaRPr lang="en-US" sz="2600" dirty="0"/>
          </a:p>
          <a:p>
            <a:r>
              <a:rPr lang="en-US" sz="2600" dirty="0"/>
              <a:t>Neuroscience research shows that the only way we can change the way we feel is by becoming aware of our inner experience and learning to befriend what is going on inside ourselves.” – Bessel van der Kolk, </a:t>
            </a:r>
            <a:r>
              <a:rPr lang="en-US" sz="2600" i="1" dirty="0"/>
              <a:t>The Body Keeps the Score</a:t>
            </a:r>
            <a:endParaRPr lang="en-US" sz="2600" dirty="0"/>
          </a:p>
        </p:txBody>
      </p:sp>
    </p:spTree>
    <p:extLst>
      <p:ext uri="{BB962C8B-B14F-4D97-AF65-F5344CB8AC3E}">
        <p14:creationId xmlns:p14="http://schemas.microsoft.com/office/powerpoint/2010/main" val="992656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2">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Shape 48">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p:cNvSpPr>
            <a:spLocks noGrp="1"/>
          </p:cNvSpPr>
          <p:nvPr>
            <p:ph type="title"/>
          </p:nvPr>
        </p:nvSpPr>
        <p:spPr>
          <a:xfrm>
            <a:off x="934872" y="982272"/>
            <a:ext cx="3388419" cy="4560970"/>
          </a:xfrm>
        </p:spPr>
        <p:txBody>
          <a:bodyPr>
            <a:normAutofit/>
          </a:bodyPr>
          <a:lstStyle/>
          <a:p>
            <a:r>
              <a:rPr lang="en-US" sz="4000" b="1">
                <a:solidFill>
                  <a:srgbClr val="FFFFFF"/>
                </a:solidFill>
              </a:rPr>
              <a:t>What is Trauma? </a:t>
            </a:r>
            <a:br>
              <a:rPr lang="en-US" sz="4000" b="1">
                <a:solidFill>
                  <a:srgbClr val="FFFFFF"/>
                </a:solidFill>
              </a:rPr>
            </a:br>
            <a:endParaRPr lang="en-US" sz="4000" b="1">
              <a:solidFill>
                <a:srgbClr val="FFFFFF"/>
              </a:solidFill>
            </a:endParaRPr>
          </a:p>
        </p:txBody>
      </p:sp>
      <p:sp>
        <p:nvSpPr>
          <p:cNvPr id="51"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 name="Content Placeholder 4"/>
          <p:cNvSpPr>
            <a:spLocks noGrp="1"/>
          </p:cNvSpPr>
          <p:nvPr>
            <p:ph idx="1"/>
          </p:nvPr>
        </p:nvSpPr>
        <p:spPr>
          <a:xfrm>
            <a:off x="5221862" y="1719618"/>
            <a:ext cx="5948831" cy="4334629"/>
          </a:xfrm>
        </p:spPr>
        <p:txBody>
          <a:bodyPr anchor="ctr">
            <a:normAutofit/>
          </a:bodyPr>
          <a:lstStyle/>
          <a:p>
            <a:r>
              <a:rPr lang="en-US" sz="1900" b="1" dirty="0">
                <a:solidFill>
                  <a:srgbClr val="FEFFFF"/>
                </a:solidFill>
              </a:rPr>
              <a:t>The absence of choice</a:t>
            </a:r>
          </a:p>
          <a:p>
            <a:r>
              <a:rPr lang="en-US" sz="1900" b="1" dirty="0">
                <a:solidFill>
                  <a:srgbClr val="FEFFFF"/>
                </a:solidFill>
              </a:rPr>
              <a:t>Natural reaction to unnatural experiences or to overwhelming experiences.</a:t>
            </a:r>
          </a:p>
          <a:p>
            <a:pPr marL="0" indent="0">
              <a:buNone/>
            </a:pPr>
            <a:endParaRPr lang="en-US" sz="1900" b="1" dirty="0">
              <a:solidFill>
                <a:srgbClr val="FEFFFF"/>
              </a:solidFill>
            </a:endParaRPr>
          </a:p>
          <a:p>
            <a:pPr lvl="1"/>
            <a:r>
              <a:rPr lang="en-US" sz="1900" b="1" dirty="0">
                <a:solidFill>
                  <a:srgbClr val="FEFFFF"/>
                </a:solidFill>
              </a:rPr>
              <a:t>Trauma as a survival response in the body</a:t>
            </a:r>
          </a:p>
          <a:p>
            <a:pPr lvl="1"/>
            <a:r>
              <a:rPr lang="en-US" sz="1900" b="1" dirty="0">
                <a:solidFill>
                  <a:srgbClr val="FEFFFF"/>
                </a:solidFill>
              </a:rPr>
              <a:t>Events for which we had no choice</a:t>
            </a:r>
          </a:p>
          <a:p>
            <a:pPr marL="457200" lvl="1" indent="0">
              <a:buNone/>
            </a:pPr>
            <a:endParaRPr lang="en-US" sz="1900" b="1" dirty="0">
              <a:solidFill>
                <a:srgbClr val="FEFFFF"/>
              </a:solidFill>
            </a:endParaRPr>
          </a:p>
          <a:p>
            <a:r>
              <a:rPr lang="en-US" sz="1900" b="1" dirty="0">
                <a:solidFill>
                  <a:srgbClr val="FEFFFF"/>
                </a:solidFill>
              </a:rPr>
              <a:t>Any experience that overwhelms our experience to cope</a:t>
            </a:r>
          </a:p>
          <a:p>
            <a:pPr marL="0" indent="0">
              <a:buNone/>
            </a:pPr>
            <a:endParaRPr lang="en-US" sz="1900" b="1" dirty="0">
              <a:solidFill>
                <a:srgbClr val="FEFFFF"/>
              </a:solidFill>
            </a:endParaRPr>
          </a:p>
          <a:p>
            <a:r>
              <a:rPr lang="en-US" sz="1900" b="1" dirty="0">
                <a:solidFill>
                  <a:srgbClr val="FEFFFF"/>
                </a:solidFill>
              </a:rPr>
              <a:t>“For real change to take place, the body needs to learn that the danger has passed and to live in the reality of the present.” Bessel van der Kolk</a:t>
            </a:r>
          </a:p>
        </p:txBody>
      </p:sp>
    </p:spTree>
    <p:extLst>
      <p:ext uri="{BB962C8B-B14F-4D97-AF65-F5344CB8AC3E}">
        <p14:creationId xmlns:p14="http://schemas.microsoft.com/office/powerpoint/2010/main" val="3542690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7">
            <a:extLst>
              <a:ext uri="{FF2B5EF4-FFF2-40B4-BE49-F238E27FC236}">
                <a16:creationId xmlns:a16="http://schemas.microsoft.com/office/drawing/2014/main" id="{F94AA2BD-2E3F-4B1D-8127-5744B8115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D159ED-3782-0641-A02F-F34F53D1EEDE}"/>
              </a:ext>
            </a:extLst>
          </p:cNvPr>
          <p:cNvSpPr>
            <a:spLocks noGrp="1"/>
          </p:cNvSpPr>
          <p:nvPr>
            <p:ph type="title"/>
          </p:nvPr>
        </p:nvSpPr>
        <p:spPr>
          <a:xfrm>
            <a:off x="411480" y="987552"/>
            <a:ext cx="4485861" cy="1088136"/>
          </a:xfrm>
        </p:spPr>
        <p:txBody>
          <a:bodyPr anchor="b">
            <a:normAutofit/>
          </a:bodyPr>
          <a:lstStyle/>
          <a:p>
            <a:r>
              <a:rPr lang="en-US" sz="3400" b="1" dirty="0"/>
              <a:t>What are Triggers?</a:t>
            </a:r>
            <a:br>
              <a:rPr lang="en-US" sz="3400" b="1" dirty="0"/>
            </a:br>
            <a:endParaRPr lang="en-US" sz="3400" b="1" dirty="0"/>
          </a:p>
        </p:txBody>
      </p:sp>
      <p:sp>
        <p:nvSpPr>
          <p:cNvPr id="34" name="Rectangle 29">
            <a:extLst>
              <a:ext uri="{FF2B5EF4-FFF2-40B4-BE49-F238E27FC236}">
                <a16:creationId xmlns:a16="http://schemas.microsoft.com/office/drawing/2014/main" id="{4BD02261-2DC8-4AA8-9E16-7751AE892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9223" y="38793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2" name="Rectangle 31">
            <a:extLst>
              <a:ext uri="{FF2B5EF4-FFF2-40B4-BE49-F238E27FC236}">
                <a16:creationId xmlns:a16="http://schemas.microsoft.com/office/drawing/2014/main" id="{3D752CF2-2291-40B5-B462-C17B174C1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80" y="2286000"/>
            <a:ext cx="43891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12391588-A66F-D64C-8FEA-7A7FD8820A5D}"/>
              </a:ext>
            </a:extLst>
          </p:cNvPr>
          <p:cNvSpPr>
            <a:spLocks noGrp="1"/>
          </p:cNvSpPr>
          <p:nvPr>
            <p:ph idx="1"/>
          </p:nvPr>
        </p:nvSpPr>
        <p:spPr>
          <a:xfrm>
            <a:off x="411479" y="2688336"/>
            <a:ext cx="4498848" cy="3584448"/>
          </a:xfrm>
        </p:spPr>
        <p:txBody>
          <a:bodyPr anchor="t">
            <a:normAutofit/>
          </a:bodyPr>
          <a:lstStyle/>
          <a:p>
            <a:r>
              <a:rPr lang="en-US" sz="1800"/>
              <a:t>A trigger is a physiological response outside of the survivor’s control that remind them of past trauma. </a:t>
            </a:r>
          </a:p>
          <a:p>
            <a:r>
              <a:rPr lang="en-US" sz="1800"/>
              <a:t>Symptoms of trauma can remain dormant, accumulating over years or even decades.</a:t>
            </a:r>
          </a:p>
          <a:p>
            <a:r>
              <a:rPr lang="en-US" sz="1800"/>
              <a:t>Then, during a stressful period, or as a result of another incident, they can show up without any warning (Peter Levine).</a:t>
            </a:r>
          </a:p>
          <a:p>
            <a:endParaRPr lang="en-US" sz="1800"/>
          </a:p>
        </p:txBody>
      </p:sp>
      <p:pic>
        <p:nvPicPr>
          <p:cNvPr id="9" name="Picture 8" descr="A picture containing sitting, food&#10;&#10;Description automatically generated">
            <a:extLst>
              <a:ext uri="{FF2B5EF4-FFF2-40B4-BE49-F238E27FC236}">
                <a16:creationId xmlns:a16="http://schemas.microsoft.com/office/drawing/2014/main" id="{2DC1D510-2B81-B441-8822-C741C0B6B388}"/>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10193" r="11761" b="-2"/>
          <a:stretch/>
        </p:blipFill>
        <p:spPr>
          <a:xfrm>
            <a:off x="5308052" y="10"/>
            <a:ext cx="6883948" cy="6857990"/>
          </a:xfrm>
          <a:custGeom>
            <a:avLst/>
            <a:gdLst/>
            <a:ahLst/>
            <a:cxnLst/>
            <a:rect l="l" t="t" r="r" b="b"/>
            <a:pathLst>
              <a:path w="6883948" h="6858000">
                <a:moveTo>
                  <a:pt x="365648" y="0"/>
                </a:moveTo>
                <a:lnTo>
                  <a:pt x="6883948" y="0"/>
                </a:lnTo>
                <a:lnTo>
                  <a:pt x="6883948" y="6858000"/>
                </a:lnTo>
                <a:lnTo>
                  <a:pt x="365648" y="6858000"/>
                </a:lnTo>
                <a:lnTo>
                  <a:pt x="360213" y="6835050"/>
                </a:lnTo>
                <a:cubicBezTo>
                  <a:pt x="128263" y="5788167"/>
                  <a:pt x="0" y="4637179"/>
                  <a:pt x="0" y="3429001"/>
                </a:cubicBezTo>
                <a:cubicBezTo>
                  <a:pt x="0" y="2220824"/>
                  <a:pt x="128263" y="1069835"/>
                  <a:pt x="360213" y="22952"/>
                </a:cubicBezTo>
                <a:close/>
              </a:path>
            </a:pathLst>
          </a:custGeom>
          <a:effectLst>
            <a:outerShdw blurRad="50800" dist="38100" dir="10800000" algn="r" rotWithShape="0">
              <a:schemeClr val="bg1">
                <a:lumMod val="85000"/>
                <a:alpha val="30000"/>
              </a:schemeClr>
            </a:outerShdw>
          </a:effectLst>
        </p:spPr>
      </p:pic>
      <p:sp>
        <p:nvSpPr>
          <p:cNvPr id="11" name="TextBox 10">
            <a:extLst>
              <a:ext uri="{FF2B5EF4-FFF2-40B4-BE49-F238E27FC236}">
                <a16:creationId xmlns:a16="http://schemas.microsoft.com/office/drawing/2014/main" id="{A842D328-949D-3B47-8FB6-C61FA3D30960}"/>
              </a:ext>
            </a:extLst>
          </p:cNvPr>
          <p:cNvSpPr txBox="1"/>
          <p:nvPr/>
        </p:nvSpPr>
        <p:spPr>
          <a:xfrm>
            <a:off x="9732673" y="6657946"/>
            <a:ext cx="2459327"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neurocritic.blogspot.com/2014/06/and-darpa-deep-brain-stimulation-awards.html">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nc-nd/3.0/">
                  <a:extLst>
                    <a:ext uri="{A12FA001-AC4F-418D-AE19-62706E023703}">
                      <ahyp:hlinkClr xmlns:ahyp="http://schemas.microsoft.com/office/drawing/2018/hyperlinkcolor" val="tx"/>
                    </a:ext>
                  </a:extLst>
                </a:hlinkClick>
              </a:rPr>
              <a:t>CC BY-NC-ND</a:t>
            </a:r>
            <a:endParaRPr lang="en-US" sz="700">
              <a:solidFill>
                <a:srgbClr val="FFFFFF"/>
              </a:solidFill>
            </a:endParaRPr>
          </a:p>
        </p:txBody>
      </p:sp>
    </p:spTree>
    <p:extLst>
      <p:ext uri="{BB962C8B-B14F-4D97-AF65-F5344CB8AC3E}">
        <p14:creationId xmlns:p14="http://schemas.microsoft.com/office/powerpoint/2010/main" val="1798466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4AB295-C3D8-ED4A-8E14-A79D6783B4BA}"/>
              </a:ext>
            </a:extLst>
          </p:cNvPr>
          <p:cNvSpPr>
            <a:spLocks noGrp="1"/>
          </p:cNvSpPr>
          <p:nvPr>
            <p:ph type="title"/>
          </p:nvPr>
        </p:nvSpPr>
        <p:spPr>
          <a:xfrm>
            <a:off x="742950" y="742951"/>
            <a:ext cx="3476625" cy="4962524"/>
          </a:xfrm>
        </p:spPr>
        <p:txBody>
          <a:bodyPr vert="horz" lIns="91440" tIns="45720" rIns="91440" bIns="45720" rtlCol="0" anchor="ctr">
            <a:normAutofit/>
          </a:bodyPr>
          <a:lstStyle/>
          <a:p>
            <a:pPr algn="ctr"/>
            <a:r>
              <a:rPr lang="en-US" kern="1200" spc="800">
                <a:solidFill>
                  <a:srgbClr val="FFFFFF"/>
                </a:solidFill>
                <a:latin typeface="+mj-lt"/>
                <a:ea typeface="+mj-ea"/>
                <a:cs typeface="+mj-cs"/>
              </a:rPr>
              <a:t>Common symptoms of trauma and triggers</a:t>
            </a:r>
            <a:br>
              <a:rPr lang="en-US" kern="1200" spc="800">
                <a:solidFill>
                  <a:srgbClr val="FFFFFF"/>
                </a:solidFill>
                <a:latin typeface="+mj-lt"/>
                <a:ea typeface="+mj-ea"/>
                <a:cs typeface="+mj-cs"/>
              </a:rPr>
            </a:br>
            <a:endParaRPr lang="en-US" kern="1200" spc="800">
              <a:solidFill>
                <a:srgbClr val="FFFFFF"/>
              </a:solidFill>
              <a:latin typeface="+mj-lt"/>
              <a:ea typeface="+mj-ea"/>
              <a:cs typeface="+mj-cs"/>
            </a:endParaRPr>
          </a:p>
        </p:txBody>
      </p:sp>
      <p:pic>
        <p:nvPicPr>
          <p:cNvPr id="21" name="Content Placeholder 4">
            <a:extLst>
              <a:ext uri="{FF2B5EF4-FFF2-40B4-BE49-F238E27FC236}">
                <a16:creationId xmlns:a16="http://schemas.microsoft.com/office/drawing/2014/main" id="{3EF6D965-929E-B945-91DE-AFB5A35ACCB6}"/>
              </a:ext>
            </a:extLst>
          </p:cNvPr>
          <p:cNvPicPr>
            <a:picLocks noChangeAspect="1"/>
          </p:cNvPicPr>
          <p:nvPr/>
        </p:nvPicPr>
        <p:blipFill rotWithShape="1">
          <a:blip r:embed="rId3"/>
          <a:srcRect b="3179"/>
          <a:stretch/>
        </p:blipFill>
        <p:spPr>
          <a:xfrm>
            <a:off x="5553091" y="492573"/>
            <a:ext cx="5755006" cy="5880796"/>
          </a:xfrm>
          <a:prstGeom prst="rect">
            <a:avLst/>
          </a:prstGeom>
        </p:spPr>
      </p:pic>
    </p:spTree>
    <p:extLst>
      <p:ext uri="{BB962C8B-B14F-4D97-AF65-F5344CB8AC3E}">
        <p14:creationId xmlns:p14="http://schemas.microsoft.com/office/powerpoint/2010/main" val="1863512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US">
                <a:solidFill>
                  <a:srgbClr val="FFFFFF"/>
                </a:solidFill>
              </a:rPr>
              <a:t>Types of Trauma</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rmAutofit lnSpcReduction="10000"/>
          </a:bodyPr>
          <a:lstStyle/>
          <a:p>
            <a:r>
              <a:rPr lang="en-US" sz="2400" b="1" dirty="0"/>
              <a:t>Shock trauma </a:t>
            </a:r>
            <a:r>
              <a:rPr lang="en-US" sz="2400" dirty="0"/>
              <a:t>as a one-time event like natural disaster or accident</a:t>
            </a:r>
          </a:p>
          <a:p>
            <a:r>
              <a:rPr lang="en-US" sz="2400" b="1" dirty="0"/>
              <a:t>Cumulative or Complex trauma- </a:t>
            </a:r>
            <a:r>
              <a:rPr lang="en-US" sz="2400" dirty="0"/>
              <a:t>occurs over time within specific settings and scenarios- child abuse, sexual abuse, incarceration, racism, domestic violence, an abusive boss.</a:t>
            </a:r>
          </a:p>
          <a:p>
            <a:r>
              <a:rPr lang="en-US" sz="2400" b="1" dirty="0"/>
              <a:t>Historical and intergenerational trauma</a:t>
            </a:r>
            <a:r>
              <a:rPr lang="en-US" sz="2400" dirty="0"/>
              <a:t> experienced by entire communities which leaves emotional, psychological, and physical wounds. Examples: slavery, genocide, forced relocation, poverty, destruction of cultural practices.</a:t>
            </a:r>
          </a:p>
          <a:p>
            <a:r>
              <a:rPr lang="en-US" sz="2400" b="1" dirty="0"/>
              <a:t>Big T trauma- </a:t>
            </a:r>
            <a:r>
              <a:rPr lang="en-US" sz="2400" dirty="0"/>
              <a:t>large scale event</a:t>
            </a:r>
            <a:endParaRPr lang="en-US" sz="2400" b="1" dirty="0"/>
          </a:p>
          <a:p>
            <a:r>
              <a:rPr lang="en-US" sz="2400" b="1" dirty="0"/>
              <a:t>Little t trauma- </a:t>
            </a:r>
            <a:r>
              <a:rPr lang="en-US" sz="2400" dirty="0"/>
              <a:t>“death by a thousand paper cuts” such as microaggression</a:t>
            </a:r>
          </a:p>
          <a:p>
            <a:r>
              <a:rPr lang="en-US" sz="2400" b="1" dirty="0"/>
              <a:t>Race-based Trauma</a:t>
            </a:r>
          </a:p>
        </p:txBody>
      </p:sp>
    </p:spTree>
    <p:extLst>
      <p:ext uri="{BB962C8B-B14F-4D97-AF65-F5344CB8AC3E}">
        <p14:creationId xmlns:p14="http://schemas.microsoft.com/office/powerpoint/2010/main" val="2268375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3E9CCC-AC49-7844-90DE-7366879AFC48}"/>
              </a:ext>
            </a:extLst>
          </p:cNvPr>
          <p:cNvSpPr>
            <a:spLocks noGrp="1"/>
          </p:cNvSpPr>
          <p:nvPr>
            <p:ph type="title"/>
          </p:nvPr>
        </p:nvSpPr>
        <p:spPr>
          <a:xfrm>
            <a:off x="686834" y="1153572"/>
            <a:ext cx="3200400" cy="4461163"/>
          </a:xfrm>
        </p:spPr>
        <p:txBody>
          <a:bodyPr>
            <a:normAutofit/>
          </a:bodyPr>
          <a:lstStyle/>
          <a:p>
            <a:r>
              <a:rPr lang="en-US">
                <a:solidFill>
                  <a:srgbClr val="FFFFFF"/>
                </a:solidFill>
              </a:rPr>
              <a:t>But why focus on trauma? Because we all have it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C79FC26-C514-E543-9E36-B8F58C04DD47}"/>
              </a:ext>
            </a:extLst>
          </p:cNvPr>
          <p:cNvSpPr>
            <a:spLocks noGrp="1"/>
          </p:cNvSpPr>
          <p:nvPr>
            <p:ph idx="1"/>
          </p:nvPr>
        </p:nvSpPr>
        <p:spPr>
          <a:xfrm>
            <a:off x="4447308" y="591344"/>
            <a:ext cx="6906491" cy="5585619"/>
          </a:xfrm>
        </p:spPr>
        <p:txBody>
          <a:bodyPr anchor="ctr">
            <a:normAutofit/>
          </a:bodyPr>
          <a:lstStyle/>
          <a:p>
            <a:r>
              <a:rPr lang="en-US" sz="2400"/>
              <a:t>70% experience at least one Big T event in their lives</a:t>
            </a:r>
          </a:p>
          <a:p>
            <a:r>
              <a:rPr lang="en-US" sz="2400"/>
              <a:t>30% experience 4 or more Big T events in their lives</a:t>
            </a:r>
          </a:p>
          <a:p>
            <a:r>
              <a:rPr lang="en-US" sz="2400"/>
              <a:t>Most people don’t experience PTSD and other forms of Complex Trauma, but 20% due</a:t>
            </a:r>
          </a:p>
          <a:p>
            <a:r>
              <a:rPr lang="en-US" sz="2400"/>
              <a:t>Acute Stress Disorder- symptoms fade within a month or so</a:t>
            </a:r>
          </a:p>
          <a:p>
            <a:r>
              <a:rPr lang="en-US" sz="2400"/>
              <a:t>PTSD and Complex trauma symptoms continue through time and affect the brain and physical health</a:t>
            </a:r>
          </a:p>
          <a:p>
            <a:r>
              <a:rPr lang="en-US" sz="2400"/>
              <a:t>PTSD responses are normal survival responses to unusual events, but often trauma survivors can’t distinguish between real and past dangers</a:t>
            </a:r>
          </a:p>
        </p:txBody>
      </p:sp>
    </p:spTree>
    <p:extLst>
      <p:ext uri="{BB962C8B-B14F-4D97-AF65-F5344CB8AC3E}">
        <p14:creationId xmlns:p14="http://schemas.microsoft.com/office/powerpoint/2010/main" val="595825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D4ED32B-2F77-144F-AB7E-8EB2C86C9760}"/>
              </a:ext>
            </a:extLst>
          </p:cNvPr>
          <p:cNvSpPr>
            <a:spLocks noGrp="1"/>
          </p:cNvSpPr>
          <p:nvPr>
            <p:ph type="title"/>
          </p:nvPr>
        </p:nvSpPr>
        <p:spPr>
          <a:xfrm>
            <a:off x="1251678" y="382385"/>
            <a:ext cx="10178322" cy="1492132"/>
          </a:xfrm>
        </p:spPr>
        <p:txBody>
          <a:bodyPr anchor="ctr">
            <a:normAutofit/>
          </a:bodyPr>
          <a:lstStyle/>
          <a:p>
            <a:r>
              <a:rPr lang="en-US" dirty="0"/>
              <a:t>Mindfulness as “skillful” action according to the Buddha</a:t>
            </a:r>
          </a:p>
        </p:txBody>
      </p:sp>
      <p:graphicFrame>
        <p:nvGraphicFramePr>
          <p:cNvPr id="8" name="Content Placeholder 5">
            <a:extLst>
              <a:ext uri="{FF2B5EF4-FFF2-40B4-BE49-F238E27FC236}">
                <a16:creationId xmlns:a16="http://schemas.microsoft.com/office/drawing/2014/main" id="{4EFD9ECF-FA73-4399-B001-CBD0E617BACB}"/>
              </a:ext>
            </a:extLst>
          </p:cNvPr>
          <p:cNvGraphicFramePr>
            <a:graphicFrameLocks noGrp="1"/>
          </p:cNvGraphicFramePr>
          <p:nvPr>
            <p:ph idx="1"/>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122535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1560</Words>
  <Application>Microsoft Macintosh PowerPoint</Application>
  <PresentationFormat>Widescreen</PresentationFormat>
  <Paragraphs>97</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Healing Trauma through Mindfulness and Yoga WIB Oct. 3-4, 2020 </vt:lpstr>
      <vt:lpstr>“Awareness leads to choice and choice leads to freedom.”</vt:lpstr>
      <vt:lpstr>What is Trauma? Where does it live? </vt:lpstr>
      <vt:lpstr>What is Trauma?  </vt:lpstr>
      <vt:lpstr>What are Triggers? </vt:lpstr>
      <vt:lpstr>Common symptoms of trauma and triggers </vt:lpstr>
      <vt:lpstr>Types of Trauma</vt:lpstr>
      <vt:lpstr>But why focus on trauma? Because we all have it</vt:lpstr>
      <vt:lpstr>Mindfulness as “skillful” action according to the Buddha</vt:lpstr>
      <vt:lpstr>Trauma as embodied experiences that mindfulness illuminates</vt:lpstr>
      <vt:lpstr>Benefits of practicing mindfulness and embodied practices such as yoga</vt:lpstr>
      <vt:lpstr>Some Practices for Healing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Healing Trauma through Mindfulness and Yoga WIB Oct. 3-4, 2020 </dc:title>
  <dc:creator>Suh, Sharon</dc:creator>
  <cp:lastModifiedBy>Suh, Sharon</cp:lastModifiedBy>
  <cp:revision>1</cp:revision>
  <dcterms:created xsi:type="dcterms:W3CDTF">2020-09-24T14:43:09Z</dcterms:created>
  <dcterms:modified xsi:type="dcterms:W3CDTF">2020-09-24T14:43:16Z</dcterms:modified>
</cp:coreProperties>
</file>